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1" r:id="rId2"/>
    <p:sldId id="274" r:id="rId3"/>
    <p:sldId id="273" r:id="rId4"/>
    <p:sldId id="284" r:id="rId5"/>
    <p:sldId id="292" r:id="rId6"/>
    <p:sldId id="279" r:id="rId7"/>
    <p:sldId id="308" r:id="rId8"/>
    <p:sldId id="307" r:id="rId9"/>
    <p:sldId id="309" r:id="rId10"/>
    <p:sldId id="310" r:id="rId11"/>
    <p:sldId id="311" r:id="rId12"/>
    <p:sldId id="312" r:id="rId13"/>
    <p:sldId id="313" r:id="rId14"/>
    <p:sldId id="314" r:id="rId15"/>
    <p:sldId id="316" r:id="rId16"/>
    <p:sldId id="315" r:id="rId17"/>
    <p:sldId id="317" r:id="rId18"/>
    <p:sldId id="319" r:id="rId19"/>
    <p:sldId id="320" r:id="rId20"/>
    <p:sldId id="282" r:id="rId21"/>
  </p:sldIdLst>
  <p:sldSz cx="12192000" cy="6858000"/>
  <p:notesSz cx="6735763" cy="9866313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rgita Blaževičiūtė" initials="JB" lastIdx="17" clrIdx="0"/>
  <p:cmAuthor id="2" name="Agnė Grizevičiūtė" initials="AG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7"/>
    <a:srgbClr val="0044D2"/>
    <a:srgbClr val="FF1D5A"/>
    <a:srgbClr val="FF23AE"/>
    <a:srgbClr val="FFA4BD"/>
    <a:srgbClr val="FFE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AD942B-AF36-4D42-9328-3EF3BED11564}" v="83" dt="2023-01-25T13:13:51.3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56"/>
    <p:restoredTop sz="94710"/>
  </p:normalViewPr>
  <p:slideViewPr>
    <p:cSldViewPr snapToGrid="0" snapToObjects="1">
      <p:cViewPr varScale="1">
        <p:scale>
          <a:sx n="84" d="100"/>
          <a:sy n="84" d="100"/>
        </p:scale>
        <p:origin x="42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eta Bačianskienė" userId="41087561-f282-44d2-8b8a-07632457fab4" providerId="ADAL" clId="{D2AD942B-AF36-4D42-9328-3EF3BED11564}"/>
    <pc:docChg chg="modSld">
      <pc:chgData name="Odeta Bačianskienė" userId="41087561-f282-44d2-8b8a-07632457fab4" providerId="ADAL" clId="{D2AD942B-AF36-4D42-9328-3EF3BED11564}" dt="2023-01-25T13:13:51.396" v="85" actId="20577"/>
      <pc:docMkLst>
        <pc:docMk/>
      </pc:docMkLst>
      <pc:sldChg chg="modSp mod">
        <pc:chgData name="Odeta Bačianskienė" userId="41087561-f282-44d2-8b8a-07632457fab4" providerId="ADAL" clId="{D2AD942B-AF36-4D42-9328-3EF3BED11564}" dt="2023-01-24T11:40:16.472" v="2" actId="20577"/>
        <pc:sldMkLst>
          <pc:docMk/>
          <pc:sldMk cId="2626275567" sldId="274"/>
        </pc:sldMkLst>
        <pc:spChg chg="mod">
          <ac:chgData name="Odeta Bačianskienė" userId="41087561-f282-44d2-8b8a-07632457fab4" providerId="ADAL" clId="{D2AD942B-AF36-4D42-9328-3EF3BED11564}" dt="2023-01-24T11:40:16.472" v="2" actId="20577"/>
          <ac:spMkLst>
            <pc:docMk/>
            <pc:sldMk cId="2626275567" sldId="274"/>
            <ac:spMk id="7" creationId="{FE1225FB-8271-1526-0032-9F90B1E6F9DB}"/>
          </ac:spMkLst>
        </pc:spChg>
      </pc:sldChg>
      <pc:sldChg chg="modSp">
        <pc:chgData name="Odeta Bačianskienė" userId="41087561-f282-44d2-8b8a-07632457fab4" providerId="ADAL" clId="{D2AD942B-AF36-4D42-9328-3EF3BED11564}" dt="2023-01-24T11:50:46.750" v="30" actId="20577"/>
        <pc:sldMkLst>
          <pc:docMk/>
          <pc:sldMk cId="3719693259" sldId="309"/>
        </pc:sldMkLst>
        <pc:spChg chg="mod">
          <ac:chgData name="Odeta Bačianskienė" userId="41087561-f282-44d2-8b8a-07632457fab4" providerId="ADAL" clId="{D2AD942B-AF36-4D42-9328-3EF3BED11564}" dt="2023-01-24T11:50:30.854" v="27" actId="20577"/>
          <ac:spMkLst>
            <pc:docMk/>
            <pc:sldMk cId="3719693259" sldId="309"/>
            <ac:spMk id="6" creationId="{E702BEE9-79F2-B182-C840-10A3BA6BA3FA}"/>
          </ac:spMkLst>
        </pc:spChg>
        <pc:spChg chg="mod">
          <ac:chgData name="Odeta Bačianskienė" userId="41087561-f282-44d2-8b8a-07632457fab4" providerId="ADAL" clId="{D2AD942B-AF36-4D42-9328-3EF3BED11564}" dt="2023-01-24T11:50:46.750" v="30" actId="20577"/>
          <ac:spMkLst>
            <pc:docMk/>
            <pc:sldMk cId="3719693259" sldId="309"/>
            <ac:spMk id="35" creationId="{264D191F-355E-EDEB-FD91-A5228925AC82}"/>
          </ac:spMkLst>
        </pc:spChg>
      </pc:sldChg>
      <pc:sldChg chg="modSp">
        <pc:chgData name="Odeta Bačianskienė" userId="41087561-f282-44d2-8b8a-07632457fab4" providerId="ADAL" clId="{D2AD942B-AF36-4D42-9328-3EF3BED11564}" dt="2023-01-24T11:51:23.752" v="49" actId="20577"/>
        <pc:sldMkLst>
          <pc:docMk/>
          <pc:sldMk cId="848704858" sldId="310"/>
        </pc:sldMkLst>
        <pc:spChg chg="mod">
          <ac:chgData name="Odeta Bačianskienė" userId="41087561-f282-44d2-8b8a-07632457fab4" providerId="ADAL" clId="{D2AD942B-AF36-4D42-9328-3EF3BED11564}" dt="2023-01-24T11:51:23.752" v="49" actId="20577"/>
          <ac:spMkLst>
            <pc:docMk/>
            <pc:sldMk cId="848704858" sldId="310"/>
            <ac:spMk id="6" creationId="{E702BEE9-79F2-B182-C840-10A3BA6BA3FA}"/>
          </ac:spMkLst>
        </pc:spChg>
      </pc:sldChg>
      <pc:sldChg chg="modSp">
        <pc:chgData name="Odeta Bačianskienė" userId="41087561-f282-44d2-8b8a-07632457fab4" providerId="ADAL" clId="{D2AD942B-AF36-4D42-9328-3EF3BED11564}" dt="2023-01-24T11:51:57.199" v="51" actId="20577"/>
        <pc:sldMkLst>
          <pc:docMk/>
          <pc:sldMk cId="1043719270" sldId="311"/>
        </pc:sldMkLst>
        <pc:spChg chg="mod">
          <ac:chgData name="Odeta Bačianskienė" userId="41087561-f282-44d2-8b8a-07632457fab4" providerId="ADAL" clId="{D2AD942B-AF36-4D42-9328-3EF3BED11564}" dt="2023-01-24T11:51:57.199" v="51" actId="20577"/>
          <ac:spMkLst>
            <pc:docMk/>
            <pc:sldMk cId="1043719270" sldId="311"/>
            <ac:spMk id="6" creationId="{E702BEE9-79F2-B182-C840-10A3BA6BA3FA}"/>
          </ac:spMkLst>
        </pc:spChg>
      </pc:sldChg>
      <pc:sldChg chg="modSp">
        <pc:chgData name="Odeta Bačianskienė" userId="41087561-f282-44d2-8b8a-07632457fab4" providerId="ADAL" clId="{D2AD942B-AF36-4D42-9328-3EF3BED11564}" dt="2023-01-25T12:47:47.014" v="72" actId="20577"/>
        <pc:sldMkLst>
          <pc:docMk/>
          <pc:sldMk cId="952013300" sldId="312"/>
        </pc:sldMkLst>
        <pc:spChg chg="mod">
          <ac:chgData name="Odeta Bačianskienė" userId="41087561-f282-44d2-8b8a-07632457fab4" providerId="ADAL" clId="{D2AD942B-AF36-4D42-9328-3EF3BED11564}" dt="2023-01-24T11:52:32.103" v="59" actId="20577"/>
          <ac:spMkLst>
            <pc:docMk/>
            <pc:sldMk cId="952013300" sldId="312"/>
            <ac:spMk id="8" creationId="{33AF8D82-C9C9-8647-B682-7C454E66A945}"/>
          </ac:spMkLst>
        </pc:spChg>
        <pc:spChg chg="mod">
          <ac:chgData name="Odeta Bačianskienė" userId="41087561-f282-44d2-8b8a-07632457fab4" providerId="ADAL" clId="{D2AD942B-AF36-4D42-9328-3EF3BED11564}" dt="2023-01-25T12:47:47.014" v="72" actId="20577"/>
          <ac:spMkLst>
            <pc:docMk/>
            <pc:sldMk cId="952013300" sldId="312"/>
            <ac:spMk id="24" creationId="{E1F55AFE-EB3B-751A-98AD-5634969DE054}"/>
          </ac:spMkLst>
        </pc:spChg>
      </pc:sldChg>
      <pc:sldChg chg="modSp">
        <pc:chgData name="Odeta Bačianskienė" userId="41087561-f282-44d2-8b8a-07632457fab4" providerId="ADAL" clId="{D2AD942B-AF36-4D42-9328-3EF3BED11564}" dt="2023-01-24T11:53:30.706" v="65" actId="6549"/>
        <pc:sldMkLst>
          <pc:docMk/>
          <pc:sldMk cId="2052664976" sldId="314"/>
        </pc:sldMkLst>
        <pc:spChg chg="mod">
          <ac:chgData name="Odeta Bačianskienė" userId="41087561-f282-44d2-8b8a-07632457fab4" providerId="ADAL" clId="{D2AD942B-AF36-4D42-9328-3EF3BED11564}" dt="2023-01-24T11:53:30.706" v="65" actId="6549"/>
          <ac:spMkLst>
            <pc:docMk/>
            <pc:sldMk cId="2052664976" sldId="314"/>
            <ac:spMk id="6" creationId="{E702BEE9-79F2-B182-C840-10A3BA6BA3FA}"/>
          </ac:spMkLst>
        </pc:spChg>
      </pc:sldChg>
      <pc:sldChg chg="modSp">
        <pc:chgData name="Odeta Bačianskienė" userId="41087561-f282-44d2-8b8a-07632457fab4" providerId="ADAL" clId="{D2AD942B-AF36-4D42-9328-3EF3BED11564}" dt="2023-01-24T11:54:18.039" v="67" actId="6549"/>
        <pc:sldMkLst>
          <pc:docMk/>
          <pc:sldMk cId="1626691352" sldId="315"/>
        </pc:sldMkLst>
        <pc:spChg chg="mod">
          <ac:chgData name="Odeta Bačianskienė" userId="41087561-f282-44d2-8b8a-07632457fab4" providerId="ADAL" clId="{D2AD942B-AF36-4D42-9328-3EF3BED11564}" dt="2023-01-24T11:54:18.039" v="67" actId="6549"/>
          <ac:spMkLst>
            <pc:docMk/>
            <pc:sldMk cId="1626691352" sldId="315"/>
            <ac:spMk id="35" creationId="{264D191F-355E-EDEB-FD91-A5228925AC82}"/>
          </ac:spMkLst>
        </pc:spChg>
      </pc:sldChg>
      <pc:sldChg chg="modSp">
        <pc:chgData name="Odeta Bačianskienė" userId="41087561-f282-44d2-8b8a-07632457fab4" providerId="ADAL" clId="{D2AD942B-AF36-4D42-9328-3EF3BED11564}" dt="2023-01-25T13:13:51.396" v="85" actId="20577"/>
        <pc:sldMkLst>
          <pc:docMk/>
          <pc:sldMk cId="129704703" sldId="316"/>
        </pc:sldMkLst>
        <pc:spChg chg="mod">
          <ac:chgData name="Odeta Bačianskienė" userId="41087561-f282-44d2-8b8a-07632457fab4" providerId="ADAL" clId="{D2AD942B-AF36-4D42-9328-3EF3BED11564}" dt="2023-01-25T13:13:51.396" v="85" actId="20577"/>
          <ac:spMkLst>
            <pc:docMk/>
            <pc:sldMk cId="129704703" sldId="316"/>
            <ac:spMk id="10" creationId="{12B36CC1-F2F3-ABBA-5EF5-996A6030C33B}"/>
          </ac:spMkLst>
        </pc:spChg>
      </pc:sldChg>
      <pc:sldChg chg="modSp">
        <pc:chgData name="Odeta Bačianskienė" userId="41087561-f282-44d2-8b8a-07632457fab4" providerId="ADAL" clId="{D2AD942B-AF36-4D42-9328-3EF3BED11564}" dt="2023-01-25T13:13:32.380" v="83" actId="20577"/>
        <pc:sldMkLst>
          <pc:docMk/>
          <pc:sldMk cId="650347052" sldId="317"/>
        </pc:sldMkLst>
        <pc:spChg chg="mod">
          <ac:chgData name="Odeta Bačianskienė" userId="41087561-f282-44d2-8b8a-07632457fab4" providerId="ADAL" clId="{D2AD942B-AF36-4D42-9328-3EF3BED11564}" dt="2023-01-25T13:13:32.380" v="83" actId="20577"/>
          <ac:spMkLst>
            <pc:docMk/>
            <pc:sldMk cId="650347052" sldId="317"/>
            <ac:spMk id="10" creationId="{12B36CC1-F2F3-ABBA-5EF5-996A6030C33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112857113332473E-2"/>
          <c:y val="6.1420190353026947E-2"/>
          <c:w val="0.8876096226844038"/>
          <c:h val="0.69004421033689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Priemonių skaičius</c:v>
                </c:pt>
              </c:strCache>
            </c:strRef>
          </c:tx>
          <c:spPr>
            <a:solidFill>
              <a:srgbClr val="0044D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7341085858760329E-3"/>
                  <c:y val="1.9367757106975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38-4AB4-B50F-C311F6E7186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9.6838785534877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338-4AB4-B50F-C311F6E7186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 prioritetas</c:v>
                </c:pt>
                <c:pt idx="1">
                  <c:v>II prioritetas</c:v>
                </c:pt>
                <c:pt idx="2">
                  <c:v>III prioritetas</c:v>
                </c:pt>
                <c:pt idx="3">
                  <c:v>IV prioritetas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32</c:v>
                </c:pt>
                <c:pt idx="2">
                  <c:v>51</c:v>
                </c:pt>
                <c:pt idx="3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38-4AB4-B50F-C311F6E71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76060608"/>
        <c:axId val="1576060064"/>
      </c:barChart>
      <c:valAx>
        <c:axId val="1576060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76060608"/>
        <c:crosses val="autoZero"/>
        <c:crossBetween val="between"/>
      </c:valAx>
      <c:catAx>
        <c:axId val="157606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760600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189119618474658"/>
          <c:y val="0.90851381302538614"/>
          <c:w val="0.38715330826555017"/>
          <c:h val="9.14861869746138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39371484029505"/>
          <c:y val="2.7710016795729851E-2"/>
          <c:w val="0.85339341906048138"/>
          <c:h val="0.734653579096268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Projektinės lėšos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 prioritetas</c:v>
                </c:pt>
                <c:pt idx="1">
                  <c:v>II prioritetas</c:v>
                </c:pt>
                <c:pt idx="2">
                  <c:v>III prioritetas</c:v>
                </c:pt>
                <c:pt idx="3">
                  <c:v>IV prioritetas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5129</c:v>
                </c:pt>
                <c:pt idx="1">
                  <c:v>17505</c:v>
                </c:pt>
                <c:pt idx="2">
                  <c:v>5570</c:v>
                </c:pt>
                <c:pt idx="3">
                  <c:v>43939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2F-4418-A0BE-F725B8269F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Kitos lėšos</c:v>
                </c:pt>
              </c:strCache>
            </c:strRef>
          </c:tx>
          <c:spPr>
            <a:solidFill>
              <a:srgbClr val="FFCC3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 prioritetas</c:v>
                </c:pt>
                <c:pt idx="1">
                  <c:v>II prioritetas</c:v>
                </c:pt>
                <c:pt idx="2">
                  <c:v>III prioritetas</c:v>
                </c:pt>
                <c:pt idx="3">
                  <c:v>IV prioritetas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48299</c:v>
                </c:pt>
                <c:pt idx="1">
                  <c:v>9927</c:v>
                </c:pt>
                <c:pt idx="2">
                  <c:v>12130</c:v>
                </c:pt>
                <c:pt idx="3">
                  <c:v>32930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2F-4418-A0BE-F725B8269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576058976"/>
        <c:axId val="1576051904"/>
      </c:barChart>
      <c:valAx>
        <c:axId val="15760519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576058976"/>
        <c:crosses val="autoZero"/>
        <c:crossBetween val="between"/>
      </c:valAx>
      <c:catAx>
        <c:axId val="157605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760519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1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lt-L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0.16129</cdr:x>
      <cdr:y>0.19176</cdr:y>
    </cdr:from>
    <cdr:to>
      <cdr:x>0.34164</cdr:x>
      <cdr:y>0.31905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4A573E73-88B0-2A30-63CD-F3D321CE9114}"/>
            </a:ext>
          </a:extLst>
        </cdr:cNvPr>
        <cdr:cNvSpPr txBox="1"/>
      </cdr:nvSpPr>
      <cdr:spPr>
        <a:xfrm xmlns:a="http://schemas.openxmlformats.org/drawingml/2006/main">
          <a:off x="1047751" y="624407"/>
          <a:ext cx="1171574" cy="414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2000" b="1" dirty="0">
              <a:solidFill>
                <a:schemeClr val="bg1"/>
              </a:solidFill>
            </a:rPr>
            <a:t>53,428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0.37471</cdr:x>
      <cdr:y>0.41375</cdr:y>
    </cdr:from>
    <cdr:to>
      <cdr:x>0.55224</cdr:x>
      <cdr:y>0.50391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9816BD5F-E38B-A2DC-D3B1-0B9C2DD69697}"/>
            </a:ext>
          </a:extLst>
        </cdr:cNvPr>
        <cdr:cNvSpPr txBox="1"/>
      </cdr:nvSpPr>
      <cdr:spPr>
        <a:xfrm xmlns:a="http://schemas.openxmlformats.org/drawingml/2006/main">
          <a:off x="2434106" y="1347236"/>
          <a:ext cx="1153259" cy="293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t-LT" sz="2000" b="1" dirty="0">
              <a:solidFill>
                <a:schemeClr val="bg1"/>
              </a:solidFill>
            </a:rPr>
            <a:t>27,432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0.80728</cdr:x>
      <cdr:y>0.01991</cdr:y>
    </cdr:from>
    <cdr:to>
      <cdr:x>1</cdr:x>
      <cdr:y>0.11006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20782279-E1AE-5420-FB60-D4209C1DC9C1}"/>
            </a:ext>
          </a:extLst>
        </cdr:cNvPr>
        <cdr:cNvSpPr txBox="1"/>
      </cdr:nvSpPr>
      <cdr:spPr>
        <a:xfrm xmlns:a="http://schemas.openxmlformats.org/drawingml/2006/main">
          <a:off x="5244131" y="64824"/>
          <a:ext cx="1251919" cy="293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t-LT" sz="2000" b="1" dirty="0">
              <a:solidFill>
                <a:schemeClr val="bg1"/>
              </a:solidFill>
            </a:rPr>
            <a:t>76,869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0.59475</cdr:x>
      <cdr:y>0.5</cdr:y>
    </cdr:from>
    <cdr:to>
      <cdr:x>0.76473</cdr:x>
      <cdr:y>0.59015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E1652F59-4669-5787-592A-E9F83E8F6E28}"/>
            </a:ext>
          </a:extLst>
        </cdr:cNvPr>
        <cdr:cNvSpPr txBox="1"/>
      </cdr:nvSpPr>
      <cdr:spPr>
        <a:xfrm xmlns:a="http://schemas.openxmlformats.org/drawingml/2006/main">
          <a:off x="3863495" y="1628098"/>
          <a:ext cx="1104198" cy="293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t-LT" sz="2000" b="1" dirty="0">
              <a:solidFill>
                <a:schemeClr val="bg1"/>
              </a:solidFill>
            </a:rPr>
            <a:t>17,701</a:t>
          </a:r>
          <a:endParaRPr lang="en-US" sz="2000" b="1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BBCC288-EFD4-8148-AB95-60FE378F0A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r>
              <a:rPr lang="en-GB"/>
              <a:t>Tema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720EC72-3BCB-A145-93EF-5460E1CD2C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39BB6112-6BBF-3648-945F-7AFB0FF82A7A}" type="datetimeFigureOut">
              <a:rPr lang="x-none" smtClean="0"/>
              <a:t>2023-01-26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B1F33C6-2B8B-C34F-B68F-B0948F6DE4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7"/>
            <a:ext cx="2918831" cy="495028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675B148-5D9A-1B4B-AB1A-E3809BDEE4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7"/>
            <a:ext cx="2918831" cy="495028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DF137431-2A35-4140-8925-F1D27F8A623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72851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r>
              <a:rPr lang="en-GB"/>
              <a:t>Tema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3E06C6B7-FF69-1849-AB17-C9ACE6166EFD}" type="datetimeFigureOut">
              <a:rPr lang="x-none" smtClean="0"/>
              <a:t>2023-01-26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1231900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1" cy="495028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7"/>
            <a:ext cx="2918831" cy="495028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D44985A1-8BEB-C540-BB53-25CF4B67407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308172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4993B1-6505-C848-A1A0-FF85E29E82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2091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 err="1"/>
              <a:t>Pavadnimas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5574591-474C-8645-8EF9-7BACFCC9762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70058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sssss</a:t>
            </a: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EC4D429-C6C5-C445-B6C0-91013E3760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648" y="623324"/>
            <a:ext cx="3189504" cy="1019551"/>
          </a:xfrm>
          <a:prstGeom prst="rect">
            <a:avLst/>
          </a:prstGeom>
        </p:spPr>
      </p:pic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C963D6E-563B-EC41-9E2E-D4521953E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  <a:latin typeface="Antipol" pitchFamily="2" charset="77"/>
              </a:defRPr>
            </a:lvl1pPr>
          </a:lstStyle>
          <a:p>
            <a:fld id="{411E0E2E-86A7-1740-9536-422DE669C107}" type="datetimeyyyy">
              <a:rPr lang="en-US" smtClean="0"/>
              <a:pPr/>
              <a:t>2023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4352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Įžang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8C89336-0DC5-F94E-81C9-8E36A9923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9861939">
            <a:off x="2588205" y="81756"/>
            <a:ext cx="7462554" cy="51059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C64A79-98A3-9C48-B22C-7C23568B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894" y="3175084"/>
            <a:ext cx="7231444" cy="507831"/>
          </a:xfrm>
        </p:spPr>
        <p:txBody>
          <a:bodyPr wrap="square" anchor="b" anchorCtr="0">
            <a:spAutoFit/>
          </a:bodyPr>
          <a:lstStyle>
            <a:lvl1pPr algn="ctr"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009811EA-C80D-BA49-A570-79D1E0C825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5894" y="3919638"/>
            <a:ext cx="7240206" cy="1484509"/>
          </a:xfrm>
        </p:spPr>
        <p:txBody>
          <a:bodyPr wrap="square">
            <a:sp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4D82206-6588-FB46-8586-040CBF411EB0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9868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F762437-B5FB-2E40-B710-8E0000C67097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F7FCBBCF-5B9C-8148-B527-106326FC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="" xmlns:a16="http://schemas.microsoft.com/office/drawing/2014/main" id="{120EA2DD-2CD6-7B4D-B0EF-F575F7E0BF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2751098-9948-794D-AC13-8C71F66921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39695" y="0"/>
            <a:ext cx="4876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66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EA64FCBB-068E-BC4D-8851-9EBA73D1FE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19514" y="108849"/>
            <a:ext cx="6266744" cy="66403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F762437-B5FB-2E40-B710-8E0000C67097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F7FCBBCF-5B9C-8148-B527-106326FC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="" xmlns:a16="http://schemas.microsoft.com/office/drawing/2014/main" id="{120EA2DD-2CD6-7B4D-B0EF-F575F7E0BF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0357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566E129-4330-F841-A5A3-D9DD8338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61949" y="704533"/>
            <a:ext cx="7462554" cy="51059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F8B642D-9D54-A443-B925-C3AB4A1650C5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0FCB4BB7-011B-6F4C-BF50-C63264A7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="" xmlns:a16="http://schemas.microsoft.com/office/drawing/2014/main" id="{8F1B5CC6-3C93-1647-871B-042605EB3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1306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8D70067-4AA8-C942-979E-D0EAE65F2D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47301" y="390006"/>
            <a:ext cx="4368568" cy="64679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1079AA7-972D-3E43-9403-40AAA6EBAF42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F4109283-E3E4-874E-9B13-255949BAA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1" name="Text Placeholder 7">
            <a:extLst>
              <a:ext uri="{FF2B5EF4-FFF2-40B4-BE49-F238E27FC236}">
                <a16:creationId xmlns="" xmlns:a16="http://schemas.microsoft.com/office/drawing/2014/main" id="{2671EB44-2B27-6F4F-BD4E-F9399E34B1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7262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2456BE-9735-D347-99C1-4B6B02D7F17C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06D05AC9-9272-C849-A8B8-6DCF76BA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="" xmlns:a16="http://schemas.microsoft.com/office/drawing/2014/main" id="{68768ACA-0D02-374F-BEA5-655E095C2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3767A15-6724-1443-8306-EEE0F199B5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98266" y="0"/>
            <a:ext cx="4724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851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Tema</a:t>
            </a:r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17C7A01-15A5-F549-9687-732E53742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5581" y="60096"/>
            <a:ext cx="3026485" cy="67538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A8F765-DF14-7147-8895-58BCCE006158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7DC7AF68-89D2-1D47-9B34-BAF2D0BCB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="" xmlns:a16="http://schemas.microsoft.com/office/drawing/2014/main" id="{22411B1A-A0D0-0E4C-96AD-D635BF6131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43591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4E65733-E0CF-FA4F-9969-2ED4572B2BF8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8DB32FA-E634-A249-AF39-448846BE31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3692" y="677505"/>
            <a:ext cx="6386796" cy="599793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3C73A095-27D5-6044-BAB6-A9133D73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="" xmlns:a16="http://schemas.microsoft.com/office/drawing/2014/main" id="{BECA975E-18B6-854A-8EB5-189A9F9AAE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25648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2456BE-9735-D347-99C1-4B6B02D7F17C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CEC7769-AFB4-1249-9975-9C7D0DA3C7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96305" y="365125"/>
            <a:ext cx="4424095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06D05AC9-9272-C849-A8B8-6DCF76BA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="" xmlns:a16="http://schemas.microsoft.com/office/drawing/2014/main" id="{68768ACA-0D02-374F-BEA5-655E095C24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84151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4DE06DA-130D-6A41-9C47-9FCBC361B0F8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9F6BE3B7-230E-BE4E-B03B-1B2C7194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="" xmlns:a16="http://schemas.microsoft.com/office/drawing/2014/main" id="{C2A59978-E002-604A-9F38-F22DFDFBE9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B41E28D-9905-5343-9F66-FF1CEB5508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182561"/>
            <a:ext cx="5511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0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yriaus pavadinimas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1254631-42DE-1143-96CA-E7B2B0F91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39695" y="0"/>
            <a:ext cx="48768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C9CEC0-E3DA-1B42-8B73-78EFB9647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4316741"/>
            <a:ext cx="10869593" cy="1754326"/>
          </a:xfrm>
        </p:spPr>
        <p:txBody>
          <a:bodyPr wrap="square" anchor="b" anchorCtr="0">
            <a:spAutoFit/>
          </a:bodyPr>
          <a:lstStyle>
            <a:lvl1pPr>
              <a:defRPr sz="12000"/>
            </a:lvl1pPr>
          </a:lstStyle>
          <a:p>
            <a:r>
              <a:rPr lang="en-GB" dirty="0"/>
              <a:t>Click to edit</a:t>
            </a:r>
            <a:endParaRPr lang="x-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953873C-80A8-554F-96CD-67D07B51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760A-04F1-DB4A-B8B0-35D28779C216}" type="datetimeyyyy">
              <a:rPr lang="en-US" smtClean="0"/>
              <a:t>2023</a:t>
            </a:fld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A4E93C8-3050-2A40-93E5-A2FCDB3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05EE9C5-C98C-F842-A512-6BF8DF9BF363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56DF4DE2-C925-5D47-A080-496FD00C2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512" y="6105912"/>
            <a:ext cx="10869593" cy="341632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6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939107E-0BC5-C74B-950E-5FC46A6BB4EE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2A3712C-19A7-A046-853D-2DA07D7195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2040" y="519088"/>
            <a:ext cx="5470452" cy="597378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="" xmlns:a16="http://schemas.microsoft.com/office/drawing/2014/main" id="{C5D05F30-811E-2140-940C-DD351FB0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="" xmlns:a16="http://schemas.microsoft.com/office/drawing/2014/main" id="{BD20EF4C-AE13-3343-AB7D-5EAED1615C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71764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509FDC1-33A6-CF4C-A828-A2F734D35CD1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8879B17-4814-A541-9B51-1A8B3F5608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3223" y="544010"/>
            <a:ext cx="5822989" cy="536486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1644B0A8-FC19-1242-98D6-17E63FFB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="" xmlns:a16="http://schemas.microsoft.com/office/drawing/2014/main" id="{574EFDD3-B37D-4640-8C9C-522158E3B7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83781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4DE06DA-130D-6A41-9C47-9FCBC361B0F8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5F61A5E-BB00-8343-A39C-A2250F52B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3664" y="480033"/>
            <a:ext cx="5841019" cy="619540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9F6BE3B7-230E-BE4E-B03B-1B2C71942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2" name="Text Placeholder 7">
            <a:extLst>
              <a:ext uri="{FF2B5EF4-FFF2-40B4-BE49-F238E27FC236}">
                <a16:creationId xmlns="" xmlns:a16="http://schemas.microsoft.com/office/drawing/2014/main" id="{C2A59978-E002-604A-9F38-F22DFDFBE9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50291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2C958C1-ACC5-AC43-AC89-BA291C813D13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="" xmlns:a16="http://schemas.microsoft.com/office/drawing/2014/main" id="{DDC024F5-60E5-B048-8CD0-A7CDF6B69D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1747382"/>
            <a:ext cx="3702050" cy="474549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15" name="Text Placeholder 7">
            <a:extLst>
              <a:ext uri="{FF2B5EF4-FFF2-40B4-BE49-F238E27FC236}">
                <a16:creationId xmlns="" xmlns:a16="http://schemas.microsoft.com/office/drawing/2014/main" id="{07E34206-C4AF-594B-B530-B87222574C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01080" y="1747381"/>
            <a:ext cx="3702050" cy="474549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17" name="Text Placeholder 7">
            <a:extLst>
              <a:ext uri="{FF2B5EF4-FFF2-40B4-BE49-F238E27FC236}">
                <a16:creationId xmlns="" xmlns:a16="http://schemas.microsoft.com/office/drawing/2014/main" id="{8DAB70D1-CB0C-CF43-8C3C-153CFBB58C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89410" y="1747381"/>
            <a:ext cx="3702050" cy="474549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4C438C68-27F4-7C40-87C7-C8C8A167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11469948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59676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0A5180-9116-664F-AC16-FE4A7731E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2" y="1747382"/>
            <a:ext cx="5396828" cy="442958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36F9CE5-457A-3B4F-8FE3-378D8B53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1" y="1747381"/>
            <a:ext cx="5735256" cy="442958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6D4E865-3E99-D646-BDF3-62D774DBC727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583E6F25-91E3-CD45-8FBE-3E7676124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11409744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456048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953873C-80A8-554F-96CD-67D07B51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412-0944-CE45-B089-4611B808A45D}" type="datetimeyyyy">
              <a:rPr lang="en-US" smtClean="0"/>
              <a:t>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7E6298E-6D26-C343-B57F-0080A785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A4E93C8-3050-2A40-93E5-A2FCDB3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C100CDBB-7081-7A41-B48A-10AF7F721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11409744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A53B1B3-419F-6745-A2B0-0050FFE4B474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119041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s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5647C3-6613-1E4E-82D2-A5B31C61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62D8-01C0-4743-9CB2-C48EABDE0B68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598972-96E3-D143-A02C-7CB47311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85BDDF-FE3A-B943-87C4-5C2D19C6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9DF983B-7ED4-5B45-A9D2-6C5209DD3BAA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41403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B2D40E-5028-E84E-ADB6-18EA5BBD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1512" y="1747837"/>
            <a:ext cx="10932288" cy="4429126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 err="1"/>
              <a:t>ifth</a:t>
            </a:r>
            <a:r>
              <a:rPr lang="en-GB" dirty="0"/>
              <a:t>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1EB3C6B-29A9-924F-BDDE-AF9DE696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076C-AD56-E442-A199-3F068A85E6A8}" type="datetimeyyyy">
              <a:rPr lang="en-US" smtClean="0"/>
              <a:t>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96984D-03BE-7A4A-8BF6-F2D3CDAA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20F485-BD76-7B4C-B2ED-C9A4817C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EA548536-4310-7247-B1CC-01D33F37B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10932288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56763BD-1C05-3240-A9C9-AA59F7C09B49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94503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228469C-0306-9140-8CC9-4DA3D9551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C1CF266-C9FB-2341-9D8F-46498EA81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B5AA5B-87AD-F443-BF8A-946D0BA8E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D6D7-A9AC-694B-A9C3-919F7AC9599C}" type="datetimeyyyy">
              <a:rPr lang="en-US" smtClean="0"/>
              <a:t>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2F0310-B4F0-0043-9361-E32B8AE4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EE9F85-8DED-C949-8D4F-24246CAB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6A4B3E0-BE7B-9949-A686-8E2C4FE580E3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15503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3F15F0-9852-7549-BF03-70C55F621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12" y="1747837"/>
            <a:ext cx="10932288" cy="44291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2BCD29-724A-D84E-B1DC-E2E96F6F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DCB9-820D-4A44-814F-CC2269C342E4}" type="datetimeyyyy">
              <a:rPr lang="en-US" smtClean="0"/>
              <a:t>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3DD201-7045-F345-ADA2-49D422B9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4AD794-F81A-A942-9ADA-694CBB90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3D2573A-497E-A745-9EF2-0565C4D79BB2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43D85E92-074F-B647-9BDA-10E2D5F9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11409744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8805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yriaus pavadinima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094D013-176D-4F44-8F3C-F396C29E5E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98266" y="0"/>
            <a:ext cx="47244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953873C-80A8-554F-96CD-67D07B51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760A-04F1-DB4A-B8B0-35D28779C216}" type="datetimeyyyy">
              <a:rPr lang="en-US" smtClean="0"/>
              <a:t>2023</a:t>
            </a:fld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A4E93C8-3050-2A40-93E5-A2FCDB3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1B0C18B-D541-5446-8736-D5B0A0A5FA7E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2AACEE48-8E0E-F246-9199-FCBFEE0BF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4316741"/>
            <a:ext cx="10869593" cy="1754326"/>
          </a:xfrm>
        </p:spPr>
        <p:txBody>
          <a:bodyPr wrap="square" anchor="b" anchorCtr="0">
            <a:spAutoFit/>
          </a:bodyPr>
          <a:lstStyle>
            <a:lvl1pPr>
              <a:defRPr sz="12000"/>
            </a:lvl1pPr>
          </a:lstStyle>
          <a:p>
            <a:r>
              <a:rPr lang="en-GB" dirty="0"/>
              <a:t>Click to edit</a:t>
            </a:r>
            <a:endParaRPr lang="x-none" dirty="0"/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194EDF5-AA50-CB4C-8C52-EAA9211F3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512" y="6105912"/>
            <a:ext cx="10869593" cy="341632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1562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="" xmlns:a16="http://schemas.microsoft.com/office/drawing/2014/main" id="{2BE53688-0B05-7742-9A77-3E5F79922D89}"/>
              </a:ext>
            </a:extLst>
          </p:cNvPr>
          <p:cNvSpPr txBox="1">
            <a:spLocks/>
          </p:cNvSpPr>
          <p:nvPr userDrawn="1"/>
        </p:nvSpPr>
        <p:spPr>
          <a:xfrm>
            <a:off x="1524000" y="3589711"/>
            <a:ext cx="9144000" cy="1018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en-GB" dirty="0" err="1"/>
              <a:t>Dėkojame</a:t>
            </a:r>
            <a:endParaRPr lang="x-none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736602C-7CF1-9948-AEC7-4E86E483B0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2649" y="623324"/>
            <a:ext cx="3187155" cy="1018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4C7740A-A3E5-2F40-BF5E-B5B06AC19A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8058" y="2513721"/>
            <a:ext cx="975884" cy="471600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94902E5D-5F97-1947-B2B1-3D6B08750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  <a:latin typeface="Antipol" pitchFamily="2" charset="77"/>
              </a:defRPr>
            </a:lvl1pPr>
          </a:lstStyle>
          <a:p>
            <a:fld id="{411E0E2E-86A7-1740-9536-422DE669C107}" type="datetimeyyyy">
              <a:rPr lang="en-US" smtClean="0"/>
              <a:pPr/>
              <a:t>2023</a:t>
            </a:fld>
            <a:endParaRPr lang="x-none" dirty="0"/>
          </a:p>
        </p:txBody>
      </p:sp>
      <p:sp>
        <p:nvSpPr>
          <p:cNvPr id="17" name="Subtitle 2">
            <a:extLst>
              <a:ext uri="{FF2B5EF4-FFF2-40B4-BE49-F238E27FC236}">
                <a16:creationId xmlns="" xmlns:a16="http://schemas.microsoft.com/office/drawing/2014/main" id="{AFA3FE98-1EBE-FD4C-8A3E-4C09A7C435E5}"/>
              </a:ext>
            </a:extLst>
          </p:cNvPr>
          <p:cNvSpPr txBox="1">
            <a:spLocks/>
          </p:cNvSpPr>
          <p:nvPr userDrawn="1"/>
        </p:nvSpPr>
        <p:spPr>
          <a:xfrm>
            <a:off x="1524000" y="4687121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savivaldybe@post.rokiskis.lt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2219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yriaus pavadinimas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35D8085-E781-6849-9B9C-E5FCF6BB51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182561"/>
            <a:ext cx="55118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953873C-80A8-554F-96CD-67D07B51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3D760A-04F1-DB4A-B8B0-35D28779C216}" type="datetimeyyyy">
              <a:rPr lang="en-US" smtClean="0"/>
              <a:pPr/>
              <a:t>2023</a:t>
            </a:fld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A4E93C8-3050-2A40-93E5-A2FCDB36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AD04EE-1878-2047-8E3A-873E54783374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F168A30-BB0B-EF49-98AB-A013D175952D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solidFill>
                  <a:schemeClr val="bg1"/>
                </a:solidFill>
                <a:latin typeface="Antipol" pitchFamily="2" charset="77"/>
              </a:rPr>
              <a:t>Rokiškis</a:t>
            </a:r>
            <a:endParaRPr lang="x-none" sz="1200" dirty="0">
              <a:solidFill>
                <a:schemeClr val="bg1"/>
              </a:solidFill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E729CDFD-19D8-2043-B3BD-A60AF56C9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4316741"/>
            <a:ext cx="10869593" cy="1754326"/>
          </a:xfrm>
        </p:spPr>
        <p:txBody>
          <a:bodyPr wrap="square" anchor="b" anchorCtr="0">
            <a:spAutoFit/>
          </a:bodyPr>
          <a:lstStyle>
            <a:lvl1pPr>
              <a:defRPr sz="12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</a:t>
            </a:r>
            <a:endParaRPr lang="x-none" dirty="0"/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4E9116D8-54B3-404A-AD73-E56A13D15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1512" y="6105912"/>
            <a:ext cx="10869593" cy="341632"/>
          </a:xfrm>
        </p:spPr>
        <p:txBody>
          <a:bodyPr>
            <a:sp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466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Tema</a:t>
            </a:r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17C7A01-15A5-F549-9687-732E53742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5581" y="60096"/>
            <a:ext cx="3026485" cy="67538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A8F765-DF14-7147-8895-58BCCE006158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7DC7AF68-89D2-1D47-9B34-BAF2D0BCB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6155134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4" name="Text Placeholder 7">
            <a:extLst>
              <a:ext uri="{FF2B5EF4-FFF2-40B4-BE49-F238E27FC236}">
                <a16:creationId xmlns="" xmlns:a16="http://schemas.microsoft.com/office/drawing/2014/main" id="{22411B1A-A0D0-0E4C-96AD-D635BF6131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6163896" cy="4062672"/>
          </a:xfrm>
        </p:spPr>
        <p:txBody>
          <a:bodyPr anchor="ctr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668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ir nuotrau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5DC379A6-60E5-874A-ACE1-7298E62E0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3693288" cy="1891937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9" name="Text Placeholder 7">
            <a:extLst>
              <a:ext uri="{FF2B5EF4-FFF2-40B4-BE49-F238E27FC236}">
                <a16:creationId xmlns="" xmlns:a16="http://schemas.microsoft.com/office/drawing/2014/main" id="{36270CD4-0488-A54A-8A7B-DE70E6A14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430203"/>
            <a:ext cx="3702050" cy="4062672"/>
          </a:xfrm>
        </p:spPr>
        <p:txBody>
          <a:bodyPr anchor="b" anchorCtr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9ABFCCF-6942-E14A-BAE9-D133FC9B6AC4}"/>
              </a:ext>
            </a:extLst>
          </p:cNvPr>
          <p:cNvSpPr txBox="1"/>
          <p:nvPr userDrawn="1"/>
        </p:nvSpPr>
        <p:spPr>
          <a:xfrm>
            <a:off x="9520497" y="44062"/>
            <a:ext cx="2676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62DED5DF-12FE-884C-87FC-BD5D662B81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37710" y="365124"/>
            <a:ext cx="7353750" cy="6127749"/>
          </a:xfrm>
          <a:ln w="6350"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650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ir nuotrau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0DF5FD7-3C2D-4242-B70F-13223FEE73C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44016" y="1747838"/>
            <a:ext cx="5747444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2C958C1-ACC5-AC43-AC89-BA291C813D13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28AC4B99-2E47-BF46-BE38-14697C3B3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11469948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="" xmlns:a16="http://schemas.microsoft.com/office/drawing/2014/main" id="{DA5B82A9-0D3F-7D4F-945B-A1AEE0E46A7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1512" y="1747837"/>
            <a:ext cx="5559666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6114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as ir nuotrau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0DF5FD7-3C2D-4242-B70F-13223FEE73C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747838"/>
            <a:ext cx="3702050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43A06B36-E33E-7E4A-9B9F-318AD8F2511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01080" y="1747838"/>
            <a:ext cx="3702050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  <p:sp>
        <p:nvSpPr>
          <p:cNvPr id="18" name="Picture Placeholder 7">
            <a:extLst>
              <a:ext uri="{FF2B5EF4-FFF2-40B4-BE49-F238E27FC236}">
                <a16:creationId xmlns="" xmlns:a16="http://schemas.microsoft.com/office/drawing/2014/main" id="{2152CF5E-3F8D-314F-AEA8-24B73D2A52D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89410" y="1747838"/>
            <a:ext cx="3702050" cy="474503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2C958C1-ACC5-AC43-AC89-BA291C813D13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C221D297-715A-E14C-8202-2588E074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2" y="365125"/>
            <a:ext cx="11469948" cy="1144588"/>
          </a:xfrm>
        </p:spPr>
        <p:txBody>
          <a:bodyPr anchor="b" anchorCtr="0">
            <a:normAutofit/>
          </a:bodyPr>
          <a:lstStyle>
            <a:lvl1pPr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3965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Įžang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C64A79-98A3-9C48-B22C-7C23568B0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894" y="3175084"/>
            <a:ext cx="7231444" cy="507831"/>
          </a:xfrm>
        </p:spPr>
        <p:txBody>
          <a:bodyPr wrap="square" anchor="b" anchorCtr="0">
            <a:spAutoFit/>
          </a:bodyPr>
          <a:lstStyle>
            <a:lvl1pPr algn="ctr">
              <a:defRPr sz="3000"/>
            </a:lvl1pPr>
          </a:lstStyle>
          <a:p>
            <a:r>
              <a:rPr lang="en-GB" dirty="0"/>
              <a:t>Click to edit Master title style</a:t>
            </a:r>
            <a:endParaRPr lang="x-none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576A10-DDEF-0445-9CDD-B0501430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C550F-D6F0-7A48-8BB7-00EF0389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Tema</a:t>
            </a:r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F35D0E-2B65-FC47-BF81-CE9AEE14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3FAD04EE-1878-2047-8E3A-873E54783374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009811EA-C80D-BA49-A570-79D1E0C825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75894" y="3919638"/>
            <a:ext cx="7240206" cy="1484509"/>
          </a:xfrm>
        </p:spPr>
        <p:txBody>
          <a:bodyPr wrap="square">
            <a:sp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4D82206-6588-FB46-8586-040CBF411EB0}"/>
              </a:ext>
            </a:extLst>
          </p:cNvPr>
          <p:cNvSpPr txBox="1"/>
          <p:nvPr userDrawn="1"/>
        </p:nvSpPr>
        <p:spPr>
          <a:xfrm>
            <a:off x="9980424" y="44062"/>
            <a:ext cx="2211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err="1">
                <a:latin typeface="Antipol" pitchFamily="2" charset="77"/>
              </a:rPr>
              <a:t>Rokiškis</a:t>
            </a:r>
            <a:endParaRPr lang="x-none" sz="1200" dirty="0">
              <a:latin typeface="Antipol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1E2B530-5EB1-744F-9DF4-F6E2638412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6374" y="1577871"/>
            <a:ext cx="975884" cy="4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9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B106021-8F33-8344-B6B4-02DCE67C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F173B2-1E72-EC40-885B-31B6744B6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x-none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23B740-B259-4C4E-B173-477DC1FA7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  <a:latin typeface="Antipol" pitchFamily="2" charset="77"/>
              </a:defRPr>
            </a:lvl1pPr>
          </a:lstStyle>
          <a:p>
            <a:fld id="{411E0E2E-86A7-1740-9536-422DE669C107}" type="datetimeyyyy">
              <a:rPr lang="en-US" smtClean="0"/>
              <a:t>2023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913586-84D6-1B44-BD52-6A3AAB2AF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/>
                </a:solidFill>
                <a:latin typeface="Antipol" pitchFamily="2" charset="77"/>
              </a:defRPr>
            </a:lvl1pPr>
          </a:lstStyle>
          <a:p>
            <a:r>
              <a:rPr lang="en-GB"/>
              <a:t>Tema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1E91F0-E7C1-DA4B-8FE5-308035E3D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Antipol" pitchFamily="2" charset="77"/>
              </a:defRPr>
            </a:lvl1pPr>
          </a:lstStyle>
          <a:p>
            <a:fld id="{3FAD04EE-1878-2047-8E3A-873E54783374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7706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1" r:id="rId3"/>
    <p:sldLayoutId id="2147483662" r:id="rId4"/>
    <p:sldLayoutId id="2147483688" r:id="rId5"/>
    <p:sldLayoutId id="2147483681" r:id="rId6"/>
    <p:sldLayoutId id="2147483684" r:id="rId7"/>
    <p:sldLayoutId id="2147483683" r:id="rId8"/>
    <p:sldLayoutId id="2147483675" r:id="rId9"/>
    <p:sldLayoutId id="2147483682" r:id="rId10"/>
    <p:sldLayoutId id="2147483665" r:id="rId11"/>
    <p:sldLayoutId id="2147483687" r:id="rId12"/>
    <p:sldLayoutId id="2147483664" r:id="rId13"/>
    <p:sldLayoutId id="2147483666" r:id="rId14"/>
    <p:sldLayoutId id="2147483686" r:id="rId15"/>
    <p:sldLayoutId id="2147483667" r:id="rId16"/>
    <p:sldLayoutId id="2147483672" r:id="rId17"/>
    <p:sldLayoutId id="2147483673" r:id="rId18"/>
    <p:sldLayoutId id="2147483685" r:id="rId19"/>
    <p:sldLayoutId id="2147483670" r:id="rId20"/>
    <p:sldLayoutId id="2147483671" r:id="rId21"/>
    <p:sldLayoutId id="2147483669" r:id="rId22"/>
    <p:sldLayoutId id="2147483674" r:id="rId23"/>
    <p:sldLayoutId id="2147483676" r:id="rId24"/>
    <p:sldLayoutId id="2147483677" r:id="rId25"/>
    <p:sldLayoutId id="2147483655" r:id="rId26"/>
    <p:sldLayoutId id="2147483678" r:id="rId27"/>
    <p:sldLayoutId id="2147483679" r:id="rId28"/>
    <p:sldLayoutId id="2147483650" r:id="rId29"/>
    <p:sldLayoutId id="2147483680" r:id="rId3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ntipol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sv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F98F1B94-F8DF-304A-B15E-F10BD364F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ROKIŠKIO RAJONO SAVIVALDYBĖS STRATEGINIS PLĖTROS PLANAS IKI 2030 M.</a:t>
            </a:r>
            <a:endParaRPr lang="x-non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35730AB-7030-D04D-B198-A675508CAC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lt-LT" dirty="0"/>
              <a:t>2023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B02637B-83A3-BD49-B2AC-1E4FC21058B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3FAD04EE-1878-2047-8E3A-873E54783374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16129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10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055" y="2540553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4869" y="3050598"/>
            <a:ext cx="3823617" cy="860859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1D5A"/>
                </a:solidFill>
              </a:rPr>
              <a:t>Mažesnis nei vidutiniškai Lietuvoje fizinio aktyvumo ir dalyvavimo sporto veiklose lygis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6255808" y="2452752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784627" y="1565968"/>
            <a:ext cx="10336025" cy="12706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Sporto infrastruktūros modernizavimas, pakankamai didelė infrastruktūros dalis priklauso švietimo įstaigoms 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Sporto šakų įvairovė ir plėtra (naujas baseinas, ledo ritulio, techninių sporto šakų (ralis, kt.) populiarumas)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Remiami jaunieji talentai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Aktyvaus poilsio ir sportavimo galimybės (prieinamumas) vertinamos gerai</a:t>
            </a:r>
          </a:p>
          <a:p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551768" y="2999319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1784627" y="236207"/>
            <a:ext cx="9047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SPORTAS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025" y="2650136"/>
            <a:ext cx="1463602" cy="1463602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0294" y="775767"/>
            <a:ext cx="1605656" cy="1605656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6255808" y="2860010"/>
            <a:ext cx="5716850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Ugdyti fiziškai aktyvią ir sportuojančią vietos bendruomenę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595649" y="3861134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396869" y="3864452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234225" y="3865095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476250" y="3867770"/>
            <a:ext cx="5779558" cy="2728269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28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</a:t>
            </a:r>
            <a:r>
              <a:rPr lang="lt-LT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Daugiafunkcės sporto salės Rokiškyje statyba, kitos sporto infrastruktūros atnaujinimas (skirtos tiek profesionaliam sportui, tiek aktyviam laisvalaikiui, tiek bendruomenėms)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Sporto programų ir projektų įgyvendinimas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Žmogiškųjų išteklių plėtojimas, kvalifikacijos gerinimas ir kt.</a:t>
            </a:r>
          </a:p>
        </p:txBody>
      </p:sp>
      <p:sp>
        <p:nvSpPr>
          <p:cNvPr id="10" name="Scroll: Vertical 9">
            <a:extLst>
              <a:ext uri="{FF2B5EF4-FFF2-40B4-BE49-F238E27FC236}">
                <a16:creationId xmlns="" xmlns:a16="http://schemas.microsoft.com/office/drawing/2014/main" id="{D62B1A79-F72E-53F2-718E-C416A7A03C63}"/>
              </a:ext>
            </a:extLst>
          </p:cNvPr>
          <p:cNvSpPr/>
          <p:nvPr/>
        </p:nvSpPr>
        <p:spPr>
          <a:xfrm>
            <a:off x="10067662" y="4288528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1" name="Explosion: 14 Points 10">
            <a:extLst>
              <a:ext uri="{FF2B5EF4-FFF2-40B4-BE49-F238E27FC236}">
                <a16:creationId xmlns="" xmlns:a16="http://schemas.microsoft.com/office/drawing/2014/main" id="{A4847091-43CC-A494-6EB3-E21CB8117DE8}"/>
              </a:ext>
            </a:extLst>
          </p:cNvPr>
          <p:cNvSpPr/>
          <p:nvPr/>
        </p:nvSpPr>
        <p:spPr>
          <a:xfrm>
            <a:off x="6482400" y="4055066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11,7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</p:spTree>
    <p:extLst>
      <p:ext uri="{BB962C8B-B14F-4D97-AF65-F5344CB8AC3E}">
        <p14:creationId xmlns:p14="http://schemas.microsoft.com/office/powerpoint/2010/main" val="84870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25" grpId="0" animBg="1"/>
      <p:bldP spid="33" grpId="0" animBg="1"/>
      <p:bldP spid="34" grpId="0" animBg="1"/>
      <p:bldP spid="35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11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26" y="2475226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5874" y="2958968"/>
            <a:ext cx="3639834" cy="860859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1D5A"/>
                </a:solidFill>
              </a:rPr>
              <a:t>Prastesnė nei šalyje gyventojų sveikata, sąlygojanti aukštą mirtingumą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5914558" y="2423113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abic Typesetting" panose="03020402040406030203" pitchFamily="66" charset="-78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abic Typesetting" panose="03020402040406030203" pitchFamily="66" charset="-78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678864" y="1464488"/>
            <a:ext cx="10336025" cy="12706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Gerėjantis mirtingumo nuo piktybinių navikų rodiklis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Veikianti sveikatos specialistų pritraukimo į rajoną programa 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Vykdomos visuomenės sveikatos priežiūros prevencinės programos, mokyklos/ darželiai priklauso sveikatą stiprinančioms mokyklų/ darželių tinklui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Teigiamai vertinamos pirminės sveikatos priežiūros įstaigos</a:t>
            </a:r>
          </a:p>
          <a:p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247458" y="3042787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1784627" y="236207"/>
            <a:ext cx="9047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SVEIKATOS PRIEŽIŪRA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181" y="2512468"/>
            <a:ext cx="1524820" cy="1524820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075" y="676386"/>
            <a:ext cx="1524821" cy="1524821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5908251" y="2531372"/>
            <a:ext cx="6651683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Stiprinti ir saugoti gyventojų sveikatą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315260" y="3654964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067318" y="3669062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147705" y="3685555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594754" y="3876404"/>
            <a:ext cx="5522055" cy="2981596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28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</a:t>
            </a:r>
            <a:r>
              <a:rPr lang="lt-LT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Sveikatos raštingumo, psichikos sveikatos stiprinimo ir kitų visuomenės sveikatos paslaugų prieinamumo ir kokybės didinimas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Modernizavimo vykdymas, e-paslaugų plėtra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Ambulatorinių slaugos paslaugų (pvz. mobilių sveikatos priežiūros brigadų ir pan.), specializuotų sveikatos priežiūros paslaugų (pvz. dienos stacionaro) plėtra ir kt.</a:t>
            </a:r>
          </a:p>
        </p:txBody>
      </p:sp>
      <p:sp>
        <p:nvSpPr>
          <p:cNvPr id="10" name="Scroll: Vertical 9">
            <a:extLst>
              <a:ext uri="{FF2B5EF4-FFF2-40B4-BE49-F238E27FC236}">
                <a16:creationId xmlns="" xmlns:a16="http://schemas.microsoft.com/office/drawing/2014/main" id="{9A4746C7-B1B0-DF38-CF8F-9CDEF6577494}"/>
              </a:ext>
            </a:extLst>
          </p:cNvPr>
          <p:cNvSpPr/>
          <p:nvPr/>
        </p:nvSpPr>
        <p:spPr>
          <a:xfrm>
            <a:off x="9770799" y="4204994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1" name="Explosion: 14 Points 10">
            <a:extLst>
              <a:ext uri="{FF2B5EF4-FFF2-40B4-BE49-F238E27FC236}">
                <a16:creationId xmlns="" xmlns:a16="http://schemas.microsoft.com/office/drawing/2014/main" id="{CB25BCAD-6500-79B3-FA7E-851B926A308D}"/>
              </a:ext>
            </a:extLst>
          </p:cNvPr>
          <p:cNvSpPr/>
          <p:nvPr/>
        </p:nvSpPr>
        <p:spPr>
          <a:xfrm>
            <a:off x="6250634" y="4062581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6,1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</p:spTree>
    <p:extLst>
      <p:ext uri="{BB962C8B-B14F-4D97-AF65-F5344CB8AC3E}">
        <p14:creationId xmlns:p14="http://schemas.microsoft.com/office/powerpoint/2010/main" val="104371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25" grpId="0" animBg="1"/>
      <p:bldP spid="33" grpId="0" animBg="1"/>
      <p:bldP spid="34" grpId="0" animBg="1"/>
      <p:bldP spid="35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12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109" y="2661373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7270" y="3139217"/>
            <a:ext cx="4758439" cy="860859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1D5A"/>
                </a:solidFill>
              </a:rPr>
              <a:t>Pažeidžiamų visuomenės grupių socialinės integracijos stoka, sąlygojanti mažiau saugią aplinką rajone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6716685" y="2548089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689127" y="1715603"/>
            <a:ext cx="10336025" cy="12706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Plačiausias socialinių paslaugų tinklas – asmenims su negalia 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Aktyvios NVO, teikiančios socialines paslaugas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Mažėjanti socialinio būsto laukiančiųjų eilė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Sumažėjęs vaikų, paimtų iš šeimų/ atsiduriančių nesaugioje aplinkoje, skaičius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Mažiausiai apskrityje užregistruojamų nusikalstamų veikų, tenkančių 1000 gyv.; vykdoma ugniagesių savanorių veikla, išplėtota KAS infrastruktūra</a:t>
            </a:r>
          </a:p>
          <a:p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6188116" y="2979111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56039" y="283161"/>
            <a:ext cx="120799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SOCIALINĖS PASLAUGOS IR VIEŠASIS SAUGUMAS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749" y="2661373"/>
            <a:ext cx="1546397" cy="1546397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5161" y="967278"/>
            <a:ext cx="1588736" cy="1588736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6778335" y="2886554"/>
            <a:ext cx="5266978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Didinti socialinę įtrauktį ir tuo pačiu užtikrinti saugesnę aplinką rajone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757154" y="3801802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535042" y="3919085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671854" y="3894209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373799" y="3679517"/>
            <a:ext cx="6245471" cy="3178483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28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</a:t>
            </a:r>
            <a:r>
              <a:rPr lang="lt-LT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Grupinių gyvenimo namų, socialinių dirbtuvių įkūrimas, apsaugotų būstų įsigijimas žmonėms su intelekto/ proto negalia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Nestacionarių paslaugų plėtra, įtraukiant ir NVO sektorių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Savarankiško gyvenimo namų įrengimas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Ilgalaikės paciento priežiūros paslaugų gerinimas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Stacionarinių slaugos paslaugų sergantiems Alzheimerio liga, senatvine demencija; paliatyviosios pagalbos paslaugų infrastruktūros plėtra ir modernizavimas 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Socialinio būsto plėtra ir kt.</a:t>
            </a:r>
          </a:p>
          <a:p>
            <a:pPr algn="just">
              <a:spcAft>
                <a:spcPts val="300"/>
              </a:spcAft>
            </a:pPr>
            <a:endParaRPr lang="lt-LT" sz="1000" i="1" dirty="0">
              <a:solidFill>
                <a:schemeClr val="tx1"/>
              </a:solidFill>
            </a:endParaRPr>
          </a:p>
        </p:txBody>
      </p:sp>
      <p:sp>
        <p:nvSpPr>
          <p:cNvPr id="10" name="Explosion: 14 Points 9">
            <a:extLst>
              <a:ext uri="{FF2B5EF4-FFF2-40B4-BE49-F238E27FC236}">
                <a16:creationId xmlns="" xmlns:a16="http://schemas.microsoft.com/office/drawing/2014/main" id="{10A0D999-87DB-1D61-62A0-6E88BF1AD2B7}"/>
              </a:ext>
            </a:extLst>
          </p:cNvPr>
          <p:cNvSpPr/>
          <p:nvPr/>
        </p:nvSpPr>
        <p:spPr>
          <a:xfrm>
            <a:off x="6653385" y="4139200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7,8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  <p:sp>
        <p:nvSpPr>
          <p:cNvPr id="11" name="Scroll: Vertical 10">
            <a:extLst>
              <a:ext uri="{FF2B5EF4-FFF2-40B4-BE49-F238E27FC236}">
                <a16:creationId xmlns="" xmlns:a16="http://schemas.microsoft.com/office/drawing/2014/main" id="{D2359159-7185-602A-8F42-8A8D3A763D35}"/>
              </a:ext>
            </a:extLst>
          </p:cNvPr>
          <p:cNvSpPr/>
          <p:nvPr/>
        </p:nvSpPr>
        <p:spPr>
          <a:xfrm>
            <a:off x="10173480" y="4312030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1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25" grpId="0" animBg="1"/>
      <p:bldP spid="33" grpId="0" animBg="1"/>
      <p:bldP spid="34" grpId="0" animBg="1"/>
      <p:bldP spid="35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13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896" y="2567756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13831" y="3006911"/>
            <a:ext cx="3380713" cy="689437"/>
          </a:xfrm>
        </p:spPr>
        <p:txBody>
          <a:bodyPr>
            <a:normAutofit/>
          </a:bodyPr>
          <a:lstStyle/>
          <a:p>
            <a:r>
              <a:rPr lang="lt-LT" sz="2000" dirty="0">
                <a:solidFill>
                  <a:srgbClr val="FF1D5A"/>
                </a:solidFill>
              </a:rPr>
              <a:t>Nepakankamas vietos savivaldos efektyvumas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5755512" y="2526720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677735" y="1003368"/>
            <a:ext cx="10336025" cy="1808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lt-LT" sz="1600" i="1" dirty="0">
              <a:solidFill>
                <a:srgbClr val="0044D2"/>
              </a:solidFill>
              <a:ea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lt-LT" sz="1600" i="1" dirty="0">
              <a:solidFill>
                <a:srgbClr val="0044D2"/>
              </a:solidFill>
              <a:ea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lt-LT" sz="1600" i="1" dirty="0">
              <a:solidFill>
                <a:srgbClr val="0044D2"/>
              </a:solidFill>
              <a:ea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lt-LT" sz="1600" i="1" dirty="0">
              <a:solidFill>
                <a:srgbClr val="0044D2"/>
              </a:solidFill>
              <a:ea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lt-LT" sz="1600" i="1" dirty="0">
              <a:solidFill>
                <a:srgbClr val="0044D2"/>
              </a:solidFill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Atnaujinamos, modernizuojamos IKT sistemos RRSA, vykdoma e-paslaugų plėtra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Savivaldybė – pakankamai aktyvi socialinių tinklų vartotoja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Aktyviai formuojamas teigiamas Savivaldybės įvaizdis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Gyventojų aptarnavimo kokybė vertinama kaip gera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a typeface="Times New Roman" panose="02020603050405020304" pitchFamily="18" charset="0"/>
              </a:rPr>
              <a:t>Didesnis nei šalies vidurkis rinkėjų aktyvumas, įgyvendinamas dalyvaujamojo biudžeto modelis</a:t>
            </a:r>
          </a:p>
          <a:p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106392" y="2997510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2057400" y="190785"/>
            <a:ext cx="9047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VIEŠASIS VALDYMAS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192" y="2449697"/>
            <a:ext cx="1523614" cy="1523614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2192" y="975598"/>
            <a:ext cx="1541704" cy="1541704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5385068" y="2572410"/>
            <a:ext cx="6651683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Užtikrinti efektyviai veikiančią savivaldą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798790" y="3696348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514307" y="3696348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204210" y="3707361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736128" y="4059675"/>
            <a:ext cx="5493600" cy="2470861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16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</a:t>
            </a:r>
            <a:r>
              <a:rPr lang="lt-LT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Žmogiškųjų išteklių skatinimas, kompetencijų didinimas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IKT atnaujinimas, modernizavimas, plėtra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Vidinės komunikacijos, organizacinės kultūros gerinimas, teigiamo įvaizdžio formavimas ir kt.</a:t>
            </a:r>
          </a:p>
          <a:p>
            <a:pPr algn="just">
              <a:spcAft>
                <a:spcPts val="300"/>
              </a:spcAft>
            </a:pPr>
            <a:endParaRPr lang="lt-LT" sz="1000" i="1" dirty="0">
              <a:solidFill>
                <a:schemeClr val="tx1"/>
              </a:solidFill>
            </a:endParaRPr>
          </a:p>
        </p:txBody>
      </p:sp>
      <p:sp>
        <p:nvSpPr>
          <p:cNvPr id="10" name="Scroll: Vertical 9">
            <a:extLst>
              <a:ext uri="{FF2B5EF4-FFF2-40B4-BE49-F238E27FC236}">
                <a16:creationId xmlns="" xmlns:a16="http://schemas.microsoft.com/office/drawing/2014/main" id="{647C0470-F5AF-54DB-5725-483B339AE394}"/>
              </a:ext>
            </a:extLst>
          </p:cNvPr>
          <p:cNvSpPr/>
          <p:nvPr/>
        </p:nvSpPr>
        <p:spPr>
          <a:xfrm>
            <a:off x="10173480" y="4226129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1" name="Explosion: 14 Points 10">
            <a:extLst>
              <a:ext uri="{FF2B5EF4-FFF2-40B4-BE49-F238E27FC236}">
                <a16:creationId xmlns="" xmlns:a16="http://schemas.microsoft.com/office/drawing/2014/main" id="{FED8E4B8-CFCA-6B5F-4C88-B8BFEF97DA1D}"/>
              </a:ext>
            </a:extLst>
          </p:cNvPr>
          <p:cNvSpPr/>
          <p:nvPr/>
        </p:nvSpPr>
        <p:spPr>
          <a:xfrm>
            <a:off x="6653385" y="4139200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1,2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</p:spTree>
    <p:extLst>
      <p:ext uri="{BB962C8B-B14F-4D97-AF65-F5344CB8AC3E}">
        <p14:creationId xmlns:p14="http://schemas.microsoft.com/office/powerpoint/2010/main" val="184291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25" grpId="0" animBg="1"/>
      <p:bldP spid="33" grpId="0" animBg="1"/>
      <p:bldP spid="34" grpId="0" animBg="1"/>
      <p:bldP spid="35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14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74" y="2322970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7674" y="2788602"/>
            <a:ext cx="3758716" cy="956473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1D5A"/>
                </a:solidFill>
                <a:ea typeface="Times New Roman" panose="02020603050405020304" pitchFamily="18" charset="0"/>
              </a:rPr>
              <a:t>Netolygus jaunimo užimtumas, bendradarbiavimo stoka tarp NVO sektoriaus ir savivaldos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5709001" y="2176624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611153" y="1208475"/>
            <a:ext cx="10336025" cy="165752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  <a:cs typeface="Arabic Typesetting" panose="03020402040406030203" pitchFamily="66" charset="-78"/>
              </a:rPr>
              <a:t>Veikia AJC ir AJE, 4 mobilios brigados, įgyvendinama jaunimo savanoriška tarnyba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  <a:cs typeface="Arabic Typesetting" panose="03020402040406030203" pitchFamily="66" charset="-78"/>
              </a:rPr>
              <a:t>Teikiamas finansavimas jaunimo, NVO projektams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  <a:cs typeface="Arabic Typesetting" panose="03020402040406030203" pitchFamily="66" charset="-78"/>
              </a:rPr>
              <a:t>Dalyvaujamojo biudžeto modelio įgyvendinimas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  <a:cs typeface="Arabic Typesetting" panose="03020402040406030203" pitchFamily="66" charset="-78"/>
              </a:rPr>
              <a:t>Vykdoma  jaunimo užimtumo programa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ü"/>
            </a:pPr>
            <a:endParaRPr lang="lt-LT" sz="1600" i="1" dirty="0">
              <a:solidFill>
                <a:srgbClr val="0044D2"/>
              </a:solidFill>
              <a:ea typeface="Times New Roman" panose="02020603050405020304" pitchFamily="18" charset="0"/>
            </a:endParaRPr>
          </a:p>
          <a:p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178642" y="2931255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1784627" y="140468"/>
            <a:ext cx="9047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JAUNIMAS IR NVO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457" y="2387650"/>
            <a:ext cx="1411249" cy="1411249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955" y="723462"/>
            <a:ext cx="1510751" cy="1510751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5709001" y="2924540"/>
            <a:ext cx="6651683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Užtikrinti sąlygas jaunimo užimtumui visoje rajono teritorijoje ir didinti visuomenės įsitraukimą į valdyseną 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513603" y="3922266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229116" y="3950212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561287" y="4080606"/>
            <a:ext cx="5666061" cy="2777394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28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</a:t>
            </a:r>
            <a:r>
              <a:rPr lang="lt-LT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Jaunimo informavimo, konsultavimo efektyvumo didinimas 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Atviro ir mobilaus darbo su jaunimu plėtra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Savanorystės skatinimas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Jaunimo užimtumo ir integracijos į darbo rinką gerinimas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Dalyvaujamojo biudžeto modelio tęstinumo užtikrinimas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NVO, bendruomenių skatinimas teikti viešąsias paslaugas ir kt.</a:t>
            </a:r>
          </a:p>
          <a:p>
            <a:pPr algn="just">
              <a:spcAft>
                <a:spcPts val="300"/>
              </a:spcAft>
            </a:pPr>
            <a:endParaRPr lang="lt-LT" sz="1000" i="1" dirty="0">
              <a:solidFill>
                <a:schemeClr val="tx1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832186" y="3922266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0" name="Scroll: Vertical 9">
            <a:extLst>
              <a:ext uri="{FF2B5EF4-FFF2-40B4-BE49-F238E27FC236}">
                <a16:creationId xmlns="" xmlns:a16="http://schemas.microsoft.com/office/drawing/2014/main" id="{7CF6D62D-77E1-F45C-3C55-D297273CA191}"/>
              </a:ext>
            </a:extLst>
          </p:cNvPr>
          <p:cNvSpPr/>
          <p:nvPr/>
        </p:nvSpPr>
        <p:spPr>
          <a:xfrm>
            <a:off x="10366351" y="4639043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1" name="Explosion: 14 Points 10">
            <a:extLst>
              <a:ext uri="{FF2B5EF4-FFF2-40B4-BE49-F238E27FC236}">
                <a16:creationId xmlns="" xmlns:a16="http://schemas.microsoft.com/office/drawing/2014/main" id="{217EB79D-F3D9-4326-7395-066E7C1B84EB}"/>
              </a:ext>
            </a:extLst>
          </p:cNvPr>
          <p:cNvSpPr/>
          <p:nvPr/>
        </p:nvSpPr>
        <p:spPr>
          <a:xfrm>
            <a:off x="6653385" y="4139200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2,6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</p:spTree>
    <p:extLst>
      <p:ext uri="{BB962C8B-B14F-4D97-AF65-F5344CB8AC3E}">
        <p14:creationId xmlns:p14="http://schemas.microsoft.com/office/powerpoint/2010/main" val="205266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33" grpId="0" animBg="1"/>
      <p:bldP spid="34" grpId="0" animBg="1"/>
      <p:bldP spid="35" grpId="0" animBg="1"/>
      <p:bldP spid="25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15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921" y="2219895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3921" y="2878153"/>
            <a:ext cx="4006614" cy="956473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0000"/>
                </a:solidFill>
                <a:ea typeface="Times New Roman" panose="02020603050405020304" pitchFamily="18" charset="0"/>
              </a:rPr>
              <a:t>Nepakankamai užtikrinama kokybiška susisiekimo infrastruktūra bei viešojo transporto paslaugos</a:t>
            </a:r>
            <a:endParaRPr lang="x-none" sz="2000" dirty="0">
              <a:solidFill>
                <a:srgbClr val="FF0000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6458090" y="2169691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734903" y="903487"/>
            <a:ext cx="10336025" cy="12706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Tankus kelių tinklas, geležinkelio linija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Populiarėjančios alternatyvios keliavimo formos (dviračiais ir pan.)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Autobusais pervežtų gyventojų skaičius – didžiausias tarp kaimiškų Panevėžio apskrities savivaldybių</a:t>
            </a:r>
            <a:endParaRPr lang="x-none" sz="1700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724791" y="2784286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56040" y="302473"/>
            <a:ext cx="12079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SUSISIEKIMO INFRASTRUKTŪRA IR PASLAUGOS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3340" y="2680505"/>
            <a:ext cx="1175523" cy="1175523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974" y="1001953"/>
            <a:ext cx="1233929" cy="1233929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6324557" y="2589378"/>
            <a:ext cx="6149613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Tobulinti rajono susisiekimo sistemą ir didinti gyventojų darnų judumą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348173" y="3620311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902404" y="3704832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0" name="Scroll: Horizontal 9">
            <a:extLst>
              <a:ext uri="{FF2B5EF4-FFF2-40B4-BE49-F238E27FC236}">
                <a16:creationId xmlns="" xmlns:a16="http://schemas.microsoft.com/office/drawing/2014/main" id="{12B36CC1-F2F3-ABBA-5EF5-996A6030C33B}"/>
              </a:ext>
            </a:extLst>
          </p:cNvPr>
          <p:cNvSpPr/>
          <p:nvPr/>
        </p:nvSpPr>
        <p:spPr>
          <a:xfrm>
            <a:off x="444934" y="3506973"/>
            <a:ext cx="6490992" cy="3357482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28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</a:t>
            </a:r>
            <a:r>
              <a:rPr lang="lt-LT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Gatvių ir vietinės reikšmės kelių rekonstrukcija, plėtra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Miesto ir priemiestinio viešojo transporto priemonių parko atnaujinimas, skatinant naudoti elektra varomas transporto priemones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Autobusų stotelių ir informacinių švieslenčių įrengimas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Viešojo transporto paslaugos teikimo regioniniu lygiu sistemos sukūrimas ir įdiegimas 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Teritorijų junglumo didinimas, sujungiant į bendrą tinklą pėsčiųjų ir dviračių takus ir kt.</a:t>
            </a:r>
          </a:p>
        </p:txBody>
      </p:sp>
      <p:sp>
        <p:nvSpPr>
          <p:cNvPr id="11" name="Scroll: Vertical 10">
            <a:extLst>
              <a:ext uri="{FF2B5EF4-FFF2-40B4-BE49-F238E27FC236}">
                <a16:creationId xmlns="" xmlns:a16="http://schemas.microsoft.com/office/drawing/2014/main" id="{34DF6632-008F-9464-62BE-720196273D1C}"/>
              </a:ext>
            </a:extLst>
          </p:cNvPr>
          <p:cNvSpPr/>
          <p:nvPr/>
        </p:nvSpPr>
        <p:spPr>
          <a:xfrm>
            <a:off x="10347234" y="4268050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3" name="Explosion: 14 Points 12">
            <a:extLst>
              <a:ext uri="{FF2B5EF4-FFF2-40B4-BE49-F238E27FC236}">
                <a16:creationId xmlns="" xmlns:a16="http://schemas.microsoft.com/office/drawing/2014/main" id="{7798AE22-65A3-0917-411B-732CD48CA4DE}"/>
              </a:ext>
            </a:extLst>
          </p:cNvPr>
          <p:cNvSpPr/>
          <p:nvPr/>
        </p:nvSpPr>
        <p:spPr>
          <a:xfrm>
            <a:off x="6765108" y="4004734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21,7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080122" y="3616921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970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33" grpId="0" animBg="1"/>
      <p:bldP spid="25" grpId="0" animBg="1"/>
      <p:bldP spid="10" grpId="0" animBg="1"/>
      <p:bldP spid="11" grpId="0" animBg="1"/>
      <p:bldP spid="1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16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36" y="2478536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97087" y="2980193"/>
            <a:ext cx="3910985" cy="956473"/>
          </a:xfrm>
        </p:spPr>
        <p:txBody>
          <a:bodyPr>
            <a:normAutofit/>
          </a:bodyPr>
          <a:lstStyle/>
          <a:p>
            <a:r>
              <a:rPr lang="lt-LT" sz="2000" dirty="0">
                <a:solidFill>
                  <a:srgbClr val="FF1D5A"/>
                </a:solidFill>
                <a:ea typeface="Times New Roman" panose="02020603050405020304" pitchFamily="18" charset="0"/>
              </a:rPr>
              <a:t>Netolygiai saugojama ir puoselėjama aplinka bei kraštovaizdis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6203047" y="2294041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577996" y="1098702"/>
            <a:ext cx="10336025" cy="12706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Pakankamai švarūs vandenys, teritorija, neužterštas oras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Gausu buveinių ir paukščių apsaugai svarbių teritorijų, yra dalis Sartų regioninio parko teritorijos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Plečiama centralizuotų vandentiekio ir nuotekų tvarkymo tinklų infrastruktūra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Išvystyta atliekų surinkimo infrastruktūra, pastaruoju metu auganti rūšiuojamų atliekų dalis, pakartotinai naudojamų/ perdirbtų atliekų dalis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-66675" y="349797"/>
            <a:ext cx="12258675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APLINKOS APSAUGA IR INŽINERINĖ INFRASTRUKTŪRA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991" y="2562123"/>
            <a:ext cx="1436719" cy="1436719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415" y="786496"/>
            <a:ext cx="1526463" cy="1526463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6397494" y="2792644"/>
            <a:ext cx="5549311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Labiau saugoti aplinką ir puoselėti kraštovaizdį, skatinti tvarų vartojimą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444342" y="3857153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733528" y="3846889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436692" y="3857153"/>
            <a:ext cx="6328416" cy="2772048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u="sng" dirty="0">
                <a:solidFill>
                  <a:schemeClr val="tx1"/>
                </a:solidFill>
              </a:rPr>
              <a:t>Vykdant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priemones</a:t>
            </a:r>
            <a:r>
              <a:rPr lang="lt-LT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Žaliosios infrastruktūros plėtra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Potencialių taršos šaltinių, užterštų teritorijų sutvarkymas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Geriamojo vandens tiekimo tinklų plėtra bei vandens gerinimo įrenginių statyba/ rekonstrukcija 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Nuotekų tvarkymo sistemų plėtra bei nuotekų valymo įrenginių statyba/ rekonstrukcija ir kt.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921276" y="3821077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189027" y="2969900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0" name="Scroll: Vertical 9">
            <a:extLst>
              <a:ext uri="{FF2B5EF4-FFF2-40B4-BE49-F238E27FC236}">
                <a16:creationId xmlns="" xmlns:a16="http://schemas.microsoft.com/office/drawing/2014/main" id="{EC784B9E-9C24-86D0-5E23-6F0B5AE93224}"/>
              </a:ext>
            </a:extLst>
          </p:cNvPr>
          <p:cNvSpPr/>
          <p:nvPr/>
        </p:nvSpPr>
        <p:spPr>
          <a:xfrm>
            <a:off x="10347234" y="4268050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lt-LT" sz="1400" u="sng" dirty="0">
                <a:solidFill>
                  <a:schemeClr val="tx1"/>
                </a:solidFill>
              </a:rPr>
              <a:t> uždavinius</a:t>
            </a:r>
          </a:p>
          <a:p>
            <a:pPr algn="ctr"/>
            <a:endParaRPr lang="en-US" dirty="0"/>
          </a:p>
        </p:txBody>
      </p:sp>
      <p:sp>
        <p:nvSpPr>
          <p:cNvPr id="11" name="Explosion: 14 Points 10">
            <a:extLst>
              <a:ext uri="{FF2B5EF4-FFF2-40B4-BE49-F238E27FC236}">
                <a16:creationId xmlns="" xmlns:a16="http://schemas.microsoft.com/office/drawing/2014/main" id="{9F10B5BA-574D-1B5A-366E-FB6F854C9586}"/>
              </a:ext>
            </a:extLst>
          </p:cNvPr>
          <p:cNvSpPr/>
          <p:nvPr/>
        </p:nvSpPr>
        <p:spPr>
          <a:xfrm>
            <a:off x="6765108" y="4004734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25,2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</p:spTree>
    <p:extLst>
      <p:ext uri="{BB962C8B-B14F-4D97-AF65-F5344CB8AC3E}">
        <p14:creationId xmlns:p14="http://schemas.microsoft.com/office/powerpoint/2010/main" val="162669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24" grpId="0"/>
      <p:bldP spid="33" grpId="0" animBg="1"/>
      <p:bldP spid="34" grpId="0" animBg="1"/>
      <p:bldP spid="35" grpId="0" animBg="1"/>
      <p:bldP spid="25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17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102" y="2275400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2400" y="2730276"/>
            <a:ext cx="4661220" cy="956473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1D5A"/>
                </a:solidFill>
                <a:ea typeface="Times New Roman" panose="02020603050405020304" pitchFamily="18" charset="0"/>
              </a:rPr>
              <a:t>Skirtingas atsinaujinančių ir alternatyvių energijos išteklių panaudojimo lygis atskiruose sektoriuose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6693671" y="2136149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573102" y="1122939"/>
            <a:ext cx="10336025" cy="12706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Vykdoma AEI plėtra tiek privačiame, tiek viešajame sektoriuje</a:t>
            </a:r>
            <a:endParaRPr lang="lt-LT" sz="1700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Šilumos gamybai naudojamas biokuras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Konkurencinga šilumos kaina (tarp apskrities savivaldybių)</a:t>
            </a:r>
          </a:p>
          <a:p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6082438" y="2856615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112080" y="310366"/>
            <a:ext cx="120799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ENERGETINĖ INFRASTRUKTŪRA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012" y="2492926"/>
            <a:ext cx="1175523" cy="1175523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012" y="814033"/>
            <a:ext cx="1233929" cy="1233929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6722763" y="2749876"/>
            <a:ext cx="5452074" cy="73534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Tolygiai plėtoti alternatyvią energetiką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600844" y="3536614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545383" y="3537660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0" name="Scroll: Horizontal 9">
            <a:extLst>
              <a:ext uri="{FF2B5EF4-FFF2-40B4-BE49-F238E27FC236}">
                <a16:creationId xmlns="" xmlns:a16="http://schemas.microsoft.com/office/drawing/2014/main" id="{12B36CC1-F2F3-ABBA-5EF5-996A6030C33B}"/>
              </a:ext>
            </a:extLst>
          </p:cNvPr>
          <p:cNvSpPr/>
          <p:nvPr/>
        </p:nvSpPr>
        <p:spPr>
          <a:xfrm>
            <a:off x="444934" y="3506973"/>
            <a:ext cx="6248737" cy="3357482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28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priemones: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Rokiškio rajono savivaldybei priklausančių viešųjų pastatų energinio efektyvumo didinimas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Šilumos tinklų rekonstravimas 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AEI panaudojimas viešuosiuose pastatuose, saulės fotovoltinės elektrinės įrengimas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Viešosios elektromobilių ir elektroautobusų įkrovimo infrastruktūros įrengimas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Elektra varomų transporto priemonių įsigijimas viešajam sektoriui ir kt.</a:t>
            </a:r>
          </a:p>
        </p:txBody>
      </p:sp>
      <p:sp>
        <p:nvSpPr>
          <p:cNvPr id="11" name="Scroll: Vertical 10">
            <a:extLst>
              <a:ext uri="{FF2B5EF4-FFF2-40B4-BE49-F238E27FC236}">
                <a16:creationId xmlns="" xmlns:a16="http://schemas.microsoft.com/office/drawing/2014/main" id="{7E3A590A-9E90-A793-E21B-1DED92311162}"/>
              </a:ext>
            </a:extLst>
          </p:cNvPr>
          <p:cNvSpPr/>
          <p:nvPr/>
        </p:nvSpPr>
        <p:spPr>
          <a:xfrm>
            <a:off x="10126638" y="4158415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3" name="Explosion: 14 Points 12">
            <a:extLst>
              <a:ext uri="{FF2B5EF4-FFF2-40B4-BE49-F238E27FC236}">
                <a16:creationId xmlns="" xmlns:a16="http://schemas.microsoft.com/office/drawing/2014/main" id="{BD6A1BD2-127D-4620-99BE-AA99290FC9EE}"/>
              </a:ext>
            </a:extLst>
          </p:cNvPr>
          <p:cNvSpPr/>
          <p:nvPr/>
        </p:nvSpPr>
        <p:spPr>
          <a:xfrm>
            <a:off x="6442751" y="3878935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562465" y="3511179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5034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33" grpId="0" animBg="1"/>
      <p:bldP spid="25" grpId="0" animBg="1"/>
      <p:bldP spid="10" grpId="0" animBg="1"/>
      <p:bldP spid="11" grpId="0" animBg="1"/>
      <p:bldP spid="1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FCC2A4-9A69-8A4F-9263-7F04F619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0E2E-86A7-1740-9536-422DE669C107}" type="datetimeyyyy">
              <a:rPr lang="en-US" smtClean="0"/>
              <a:pPr/>
              <a:t>2023</a:t>
            </a:fld>
            <a:endParaRPr lang="x-none" dirty="0"/>
          </a:p>
        </p:txBody>
      </p:sp>
      <p:sp>
        <p:nvSpPr>
          <p:cNvPr id="14" name="Title 13">
            <a:extLst>
              <a:ext uri="{FF2B5EF4-FFF2-40B4-BE49-F238E27FC236}">
                <a16:creationId xmlns="" xmlns:a16="http://schemas.microsoft.com/office/drawing/2014/main" id="{8348C7E0-15A8-064C-9D0E-711D4B522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11" y="500311"/>
            <a:ext cx="10869593" cy="646331"/>
          </a:xfrm>
        </p:spPr>
        <p:txBody>
          <a:bodyPr/>
          <a:lstStyle/>
          <a:p>
            <a:r>
              <a:rPr lang="lt-LT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ROKIŠKIO SPP 2030 SKAIČIAIS</a:t>
            </a:r>
            <a:endParaRPr lang="x-none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FE95C7-E225-A580-9C53-A51677591B36}"/>
              </a:ext>
            </a:extLst>
          </p:cNvPr>
          <p:cNvSpPr txBox="1"/>
          <p:nvPr/>
        </p:nvSpPr>
        <p:spPr>
          <a:xfrm>
            <a:off x="421511" y="1258782"/>
            <a:ext cx="4536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5600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4 prioritetai</a:t>
            </a:r>
            <a:endParaRPr lang="en-US" sz="5600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290A605-3FA5-6F6F-2D6C-F2B4D2BDA8D2}"/>
              </a:ext>
            </a:extLst>
          </p:cNvPr>
          <p:cNvSpPr txBox="1"/>
          <p:nvPr/>
        </p:nvSpPr>
        <p:spPr>
          <a:xfrm>
            <a:off x="2777654" y="2030194"/>
            <a:ext cx="29891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600" b="1" dirty="0">
                <a:solidFill>
                  <a:srgbClr val="0044D2"/>
                </a:solidFill>
                <a:ea typeface="Cambria" panose="02040503050406030204" pitchFamily="18" charset="0"/>
              </a:rPr>
              <a:t>12 tikslų</a:t>
            </a:r>
            <a:endParaRPr lang="en-US" sz="4600" b="1" dirty="0">
              <a:solidFill>
                <a:srgbClr val="0044D2"/>
              </a:solidFill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DFB4069-8260-EDAF-FD80-B44A8CAC3019}"/>
              </a:ext>
            </a:extLst>
          </p:cNvPr>
          <p:cNvSpPr txBox="1"/>
          <p:nvPr/>
        </p:nvSpPr>
        <p:spPr>
          <a:xfrm>
            <a:off x="664810" y="2816010"/>
            <a:ext cx="3493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i="1" dirty="0">
                <a:solidFill>
                  <a:srgbClr val="FF1D5A"/>
                </a:solidFill>
                <a:ea typeface="Cambria" panose="02040503050406030204" pitchFamily="18" charset="0"/>
              </a:rPr>
              <a:t>32 uždaviniai</a:t>
            </a:r>
            <a:endParaRPr lang="en-US" sz="3600" i="1" dirty="0">
              <a:solidFill>
                <a:srgbClr val="FF1D5A"/>
              </a:solidFill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5AA0975-2A6B-2C4A-4296-6987AF71304C}"/>
              </a:ext>
            </a:extLst>
          </p:cNvPr>
          <p:cNvSpPr txBox="1"/>
          <p:nvPr/>
        </p:nvSpPr>
        <p:spPr>
          <a:xfrm>
            <a:off x="3780572" y="3061179"/>
            <a:ext cx="34932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600" dirty="0">
                <a:solidFill>
                  <a:srgbClr val="0044D2"/>
                </a:solidFill>
                <a:ea typeface="Cambria" panose="02040503050406030204" pitchFamily="18" charset="0"/>
              </a:rPr>
              <a:t>159 priemonės</a:t>
            </a:r>
            <a:endParaRPr lang="en-US" sz="2600" dirty="0">
              <a:solidFill>
                <a:srgbClr val="0044D2"/>
              </a:solidFill>
              <a:ea typeface="Cambria" panose="02040503050406030204" pitchFamily="18" charset="0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="" xmlns:a16="http://schemas.microsoft.com/office/drawing/2014/main" id="{5DF17055-59A2-959D-6193-C1D701249F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514388"/>
              </p:ext>
            </p:extLst>
          </p:nvPr>
        </p:nvGraphicFramePr>
        <p:xfrm>
          <a:off x="161925" y="3693107"/>
          <a:ext cx="5934075" cy="2982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967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Graphic spid="10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3E7C7D-E4B0-0547-8BA5-867257A9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60" y="420225"/>
            <a:ext cx="10869593" cy="646331"/>
          </a:xfrm>
        </p:spPr>
        <p:txBody>
          <a:bodyPr/>
          <a:lstStyle/>
          <a:p>
            <a:r>
              <a:rPr lang="lt-L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ROKIŠKIO SPP 2030 SKAIČIAIS</a:t>
            </a:r>
            <a:endParaRPr lang="x-none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0187714-DC3F-DC42-ADAE-9F713979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/>
              <a:t>2023</a:t>
            </a:r>
            <a:endParaRPr 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127300E-EE32-8046-BA8A-1CF2B9A7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pPr/>
              <a:t>19</a:t>
            </a:fld>
            <a:endParaRPr lang="x-none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3E932C2-C5E6-EF55-AD7B-67821EF72716}"/>
              </a:ext>
            </a:extLst>
          </p:cNvPr>
          <p:cNvSpPr txBox="1"/>
          <p:nvPr/>
        </p:nvSpPr>
        <p:spPr>
          <a:xfrm>
            <a:off x="288160" y="1166733"/>
            <a:ext cx="7227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>
                <a:solidFill>
                  <a:srgbClr val="FFC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175,429 mln. EUR </a:t>
            </a:r>
            <a:r>
              <a:rPr lang="lt-LT" sz="2000" dirty="0">
                <a:solidFill>
                  <a:srgbClr val="FFCC37"/>
                </a:solidFill>
                <a:ea typeface="Cambria" panose="02040503050406030204" pitchFamily="18" charset="0"/>
              </a:rPr>
              <a:t>(8 metams)</a:t>
            </a:r>
            <a:r>
              <a:rPr lang="lt-LT" sz="4400" b="1" dirty="0">
                <a:solidFill>
                  <a:srgbClr val="FFC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 </a:t>
            </a:r>
            <a:endParaRPr lang="en-US" sz="5000" b="1" dirty="0">
              <a:solidFill>
                <a:srgbClr val="FFCC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2972CB6-C1C8-52B6-D18A-89EE4EC5FDF5}"/>
              </a:ext>
            </a:extLst>
          </p:cNvPr>
          <p:cNvSpPr txBox="1"/>
          <p:nvPr/>
        </p:nvSpPr>
        <p:spPr>
          <a:xfrm>
            <a:off x="102897" y="1736119"/>
            <a:ext cx="6968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i="1" dirty="0">
                <a:solidFill>
                  <a:srgbClr val="FFCC37"/>
                </a:solidFill>
                <a:ea typeface="Cambria" panose="02040503050406030204" pitchFamily="18" charset="0"/>
              </a:rPr>
              <a:t>Iš jų – 72, 143 mln. EUR – projektinės lėšos</a:t>
            </a:r>
            <a:endParaRPr lang="en-US" sz="2400" i="1" dirty="0">
              <a:solidFill>
                <a:srgbClr val="FFCC37"/>
              </a:solidFill>
              <a:ea typeface="Cambria" panose="020405030504060302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65E8998-1092-C357-369A-E5D96FF2DCCF}"/>
              </a:ext>
            </a:extLst>
          </p:cNvPr>
          <p:cNvSpPr txBox="1"/>
          <p:nvPr/>
        </p:nvSpPr>
        <p:spPr>
          <a:xfrm>
            <a:off x="1496182" y="2605737"/>
            <a:ext cx="58388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500" b="1" dirty="0">
                <a:solidFill>
                  <a:srgbClr val="FFCC37"/>
                </a:solidFill>
                <a:ea typeface="Cambria" panose="02040503050406030204" pitchFamily="18" charset="0"/>
              </a:rPr>
              <a:t>21,929 mln. EUR </a:t>
            </a:r>
            <a:r>
              <a:rPr lang="lt-LT" dirty="0">
                <a:solidFill>
                  <a:srgbClr val="FFCC37"/>
                </a:solidFill>
                <a:ea typeface="Cambria" panose="02040503050406030204" pitchFamily="18" charset="0"/>
              </a:rPr>
              <a:t>(1 metams)</a:t>
            </a:r>
            <a:endParaRPr lang="en-US" sz="3500" b="1" dirty="0">
              <a:solidFill>
                <a:srgbClr val="FFCC37"/>
              </a:solidFill>
              <a:ea typeface="Cambria" panose="020405030504060302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56B39A05-BD00-90E6-4077-560F9B41DB60}"/>
              </a:ext>
            </a:extLst>
          </p:cNvPr>
          <p:cNvSpPr txBox="1"/>
          <p:nvPr/>
        </p:nvSpPr>
        <p:spPr>
          <a:xfrm>
            <a:off x="1759357" y="3067402"/>
            <a:ext cx="5312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i="1" dirty="0">
                <a:solidFill>
                  <a:srgbClr val="FFCC37"/>
                </a:solidFill>
                <a:ea typeface="Cambria" panose="02040503050406030204" pitchFamily="18" charset="0"/>
              </a:rPr>
              <a:t>Iš jų 9,018 mln. EUR – projektinės lėšos</a:t>
            </a:r>
            <a:endParaRPr lang="en-US" sz="2000" i="1" dirty="0">
              <a:solidFill>
                <a:srgbClr val="FFCC37"/>
              </a:solidFill>
              <a:ea typeface="Cambria" panose="02040503050406030204" pitchFamily="18" charset="0"/>
            </a:endParaRPr>
          </a:p>
        </p:txBody>
      </p:sp>
      <p:graphicFrame>
        <p:nvGraphicFramePr>
          <p:cNvPr id="18" name="Content Placeholder 9">
            <a:extLst>
              <a:ext uri="{FF2B5EF4-FFF2-40B4-BE49-F238E27FC236}">
                <a16:creationId xmlns="" xmlns:a16="http://schemas.microsoft.com/office/drawing/2014/main" id="{708B80C4-4C2E-5E62-42C0-B0EE6A82F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67587"/>
              </p:ext>
            </p:extLst>
          </p:nvPr>
        </p:nvGraphicFramePr>
        <p:xfrm>
          <a:off x="0" y="3467512"/>
          <a:ext cx="6496050" cy="325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28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Graphic spid="1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3E7C7D-E4B0-0547-8BA5-867257A9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60" y="143226"/>
            <a:ext cx="10869593" cy="923330"/>
          </a:xfrm>
        </p:spPr>
        <p:txBody>
          <a:bodyPr/>
          <a:lstStyle/>
          <a:p>
            <a:r>
              <a:rPr lang="lt-LT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SPP RENGIMO PROCESAS:</a:t>
            </a:r>
            <a:endParaRPr lang="x-none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0187714-DC3F-DC42-ADAE-9F713979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/>
              <a:t>2023</a:t>
            </a:r>
            <a:endParaRPr 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127300E-EE32-8046-BA8A-1CF2B9A7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pPr/>
              <a:t>2</a:t>
            </a:fld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B07F23D-606A-0F44-ADA9-4D2AB4027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162" y="1227603"/>
            <a:ext cx="6407913" cy="64633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sz="2000" i="1" dirty="0">
                <a:solidFill>
                  <a:schemeClr val="bg1"/>
                </a:solidFill>
              </a:rPr>
              <a:t>SPP buvo rengtas 2021 m. spalio mėn. – 2022 m. gruodžio mėn. dviem etapais</a:t>
            </a:r>
            <a:endParaRPr lang="x-none" sz="2000" i="1" dirty="0">
              <a:solidFill>
                <a:schemeClr val="bg1"/>
              </a:solidFill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B36BE75A-E8E6-EDBD-21FB-14978084391F}"/>
              </a:ext>
            </a:extLst>
          </p:cNvPr>
          <p:cNvSpPr txBox="1">
            <a:spLocks/>
          </p:cNvSpPr>
          <p:nvPr/>
        </p:nvSpPr>
        <p:spPr>
          <a:xfrm>
            <a:off x="288161" y="1989243"/>
            <a:ext cx="6407913" cy="128342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sz="2600" b="1" i="1" dirty="0">
                <a:solidFill>
                  <a:schemeClr val="bg1"/>
                </a:solidFill>
              </a:rPr>
              <a:t>I etapo </a:t>
            </a:r>
            <a:r>
              <a:rPr lang="lt-LT" sz="2000" i="1" dirty="0">
                <a:solidFill>
                  <a:schemeClr val="bg1"/>
                </a:solidFill>
              </a:rPr>
              <a:t>metu atliktas gyventojų nuomonės tyrimas, parengta Rokiškio SPP iki 2022 m. įgyvendinimo, strateginio planavimo dokumentų, vidaus ir išorės bei SSGG analizė</a:t>
            </a:r>
            <a:endParaRPr lang="x-none" sz="2000" i="1" dirty="0">
              <a:solidFill>
                <a:schemeClr val="bg1"/>
              </a:solidFill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="" xmlns:a16="http://schemas.microsoft.com/office/drawing/2014/main" id="{FE1225FB-8271-1526-0032-9F90B1E6F9DB}"/>
              </a:ext>
            </a:extLst>
          </p:cNvPr>
          <p:cNvSpPr txBox="1">
            <a:spLocks/>
          </p:cNvSpPr>
          <p:nvPr/>
        </p:nvSpPr>
        <p:spPr>
          <a:xfrm>
            <a:off x="288160" y="3451896"/>
            <a:ext cx="6407913" cy="72943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sz="2600" b="1" i="1" dirty="0">
                <a:solidFill>
                  <a:schemeClr val="bg1"/>
                </a:solidFill>
              </a:rPr>
              <a:t>II etapo </a:t>
            </a:r>
            <a:r>
              <a:rPr lang="lt-LT" sz="2000" i="1" dirty="0">
                <a:solidFill>
                  <a:schemeClr val="bg1"/>
                </a:solidFill>
              </a:rPr>
              <a:t>metu parengta Rokiškio SPP 2030 koncepcija, strategija bei stebėsenos sistema</a:t>
            </a:r>
            <a:endParaRPr lang="x-none" sz="2000" i="1" dirty="0">
              <a:solidFill>
                <a:schemeClr val="bg1"/>
              </a:solidFill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C3DA25D5-7748-39E8-F15D-939803B5EAE8}"/>
              </a:ext>
            </a:extLst>
          </p:cNvPr>
          <p:cNvSpPr txBox="1">
            <a:spLocks/>
          </p:cNvSpPr>
          <p:nvPr/>
        </p:nvSpPr>
        <p:spPr>
          <a:xfrm>
            <a:off x="288162" y="4413770"/>
            <a:ext cx="6407913" cy="92333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sz="2000" i="1" dirty="0">
                <a:solidFill>
                  <a:schemeClr val="bg1"/>
                </a:solidFill>
              </a:rPr>
              <a:t>Viso SPP rengimo metu vyko darbo grupių posėdžiai, strateginio planavimo komisijos posėdžiai, viešinimas</a:t>
            </a:r>
            <a:endParaRPr lang="x-none" sz="2000" i="1" dirty="0">
              <a:solidFill>
                <a:schemeClr val="bg1"/>
              </a:solidFill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FF72C73D-A1C7-BD76-854A-2645629A4EBC}"/>
              </a:ext>
            </a:extLst>
          </p:cNvPr>
          <p:cNvSpPr txBox="1">
            <a:spLocks/>
          </p:cNvSpPr>
          <p:nvPr/>
        </p:nvSpPr>
        <p:spPr>
          <a:xfrm>
            <a:off x="288162" y="5540841"/>
            <a:ext cx="6407913" cy="92333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i="1" dirty="0" err="1">
                <a:solidFill>
                  <a:schemeClr val="bg1"/>
                </a:solidFill>
              </a:rPr>
              <a:t>Parengtas</a:t>
            </a:r>
            <a:r>
              <a:rPr lang="en-US" sz="2000" i="1" dirty="0">
                <a:solidFill>
                  <a:schemeClr val="bg1"/>
                </a:solidFill>
              </a:rPr>
              <a:t> SPP </a:t>
            </a:r>
            <a:r>
              <a:rPr lang="en-US" sz="2000" i="1" dirty="0" err="1">
                <a:solidFill>
                  <a:schemeClr val="bg1"/>
                </a:solidFill>
              </a:rPr>
              <a:t>atitinka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Strateginio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valdymo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metodikos</a:t>
            </a:r>
            <a:r>
              <a:rPr lang="en-US" sz="2000" i="1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patvirtintos</a:t>
            </a:r>
            <a:r>
              <a:rPr lang="en-US" sz="2000" i="1" dirty="0">
                <a:solidFill>
                  <a:schemeClr val="bg1"/>
                </a:solidFill>
              </a:rPr>
              <a:t> LRV 2022-12-14 </a:t>
            </a:r>
            <a:r>
              <a:rPr lang="en-US" sz="2000" i="1" dirty="0" err="1">
                <a:solidFill>
                  <a:schemeClr val="bg1"/>
                </a:solidFill>
              </a:rPr>
              <a:t>nutarimu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>
                <a:solidFill>
                  <a:schemeClr val="bg1"/>
                </a:solidFill>
              </a:rPr>
              <a:t>reikalavimus</a:t>
            </a:r>
            <a:r>
              <a:rPr lang="en-US" sz="2000" i="1" dirty="0">
                <a:solidFill>
                  <a:schemeClr val="bg1"/>
                </a:solidFill>
              </a:rPr>
              <a:t> ir form</a:t>
            </a:r>
            <a:r>
              <a:rPr lang="lt-LT" sz="2000" i="1">
                <a:solidFill>
                  <a:schemeClr val="bg1"/>
                </a:solidFill>
              </a:rPr>
              <a:t>ą</a:t>
            </a:r>
            <a:endParaRPr lang="x-none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75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1BC5C63-8486-5646-B8A6-3443DBE2DD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lt-LT" dirty="0"/>
              <a:t>2023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4565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FCC2A4-9A69-8A4F-9263-7F04F619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0E2E-86A7-1740-9536-422DE669C107}" type="datetimeyyyy">
              <a:rPr lang="en-US" smtClean="0"/>
              <a:pPr/>
              <a:t>2023</a:t>
            </a:fld>
            <a:endParaRPr lang="x-none" dirty="0"/>
          </a:p>
        </p:txBody>
      </p:sp>
      <p:sp>
        <p:nvSpPr>
          <p:cNvPr id="14" name="Title 13">
            <a:extLst>
              <a:ext uri="{FF2B5EF4-FFF2-40B4-BE49-F238E27FC236}">
                <a16:creationId xmlns="" xmlns:a16="http://schemas.microsoft.com/office/drawing/2014/main" id="{8348C7E0-15A8-064C-9D0E-711D4B522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03" y="129553"/>
            <a:ext cx="10869593" cy="923330"/>
          </a:xfrm>
        </p:spPr>
        <p:txBody>
          <a:bodyPr/>
          <a:lstStyle/>
          <a:p>
            <a:r>
              <a:rPr lang="lt-L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DARBO GRUPĖS</a:t>
            </a:r>
            <a:endParaRPr lang="x-none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="" xmlns:a16="http://schemas.microsoft.com/office/drawing/2014/main" id="{4F10E3EA-140E-3E44-B67A-7864BC4A3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012" y="2035798"/>
            <a:ext cx="6560314" cy="278640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2600" b="1" i="1" dirty="0">
                <a:solidFill>
                  <a:schemeClr val="tx1"/>
                </a:solidFill>
              </a:rPr>
              <a:t>3 TEMATINĖS DARBO GRUPĖS </a:t>
            </a:r>
            <a:r>
              <a:rPr lang="lt-LT" i="1" dirty="0">
                <a:solidFill>
                  <a:schemeClr val="tx1"/>
                </a:solidFill>
              </a:rPr>
              <a:t>(susidedančios iš 60 rajono savivaldybės vadovų, tarybos narių, administracijos, seniūnijų, savivaldybės įstaigų ir įmonių , NVO ir kitų organizacijų atstovų) </a:t>
            </a:r>
          </a:p>
          <a:p>
            <a:endParaRPr lang="lt-LT" i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2600" b="1" i="1" dirty="0">
                <a:solidFill>
                  <a:schemeClr val="tx1"/>
                </a:solidFill>
              </a:rPr>
              <a:t>NUOLATINĖ 1 STRATEGINIŲ PLANŲ RENGIMO IR ĮGYVENDINIMO PRIEŽIŪROS DARBO GRUPĖ</a:t>
            </a:r>
            <a:endParaRPr lang="x-none" sz="2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3E7C7D-E4B0-0547-8BA5-867257A9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98" y="150016"/>
            <a:ext cx="10051227" cy="1754326"/>
          </a:xfrm>
        </p:spPr>
        <p:txBody>
          <a:bodyPr/>
          <a:lstStyle/>
          <a:p>
            <a:r>
              <a:rPr lang="lt-LT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ROKIŠKIO SPP IKI 2030 METŲ IŠŠŪKIAI IR DARBAI</a:t>
            </a:r>
            <a:endParaRPr lang="x-none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0187714-DC3F-DC42-ADAE-9F713979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/>
              <a:t>2023</a:t>
            </a:r>
            <a:endParaRPr 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127300E-EE32-8046-BA8A-1CF2B9A7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pPr/>
              <a:t>4</a:t>
            </a:fld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B07F23D-606A-0F44-ADA9-4D2AB4027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748" y="2271927"/>
            <a:ext cx="5998339" cy="3520964"/>
          </a:xfrm>
        </p:spPr>
        <p:txBody>
          <a:bodyPr/>
          <a:lstStyle/>
          <a:p>
            <a:pPr algn="ctr"/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ATLIKUS APLINKOS ANALIZĘ, SSGG IR GYVENTOJŲ NUOMONĖS TYRIMĄ BUVO SUFORMULUOTOS: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2000" i="1" dirty="0">
                <a:solidFill>
                  <a:schemeClr val="bg1"/>
                </a:solidFill>
              </a:rPr>
              <a:t>esminės problemos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2000" i="1" dirty="0">
                <a:solidFill>
                  <a:schemeClr val="bg1"/>
                </a:solidFill>
              </a:rPr>
              <a:t>plėtros vizija,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2000" i="1" dirty="0">
                <a:solidFill>
                  <a:schemeClr val="bg1"/>
                </a:solidFill>
              </a:rPr>
              <a:t>tikslai,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2000" i="1" dirty="0">
                <a:solidFill>
                  <a:schemeClr val="bg1"/>
                </a:solidFill>
              </a:rPr>
              <a:t>uždaviniai,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2000" i="1" dirty="0">
                <a:solidFill>
                  <a:schemeClr val="bg1"/>
                </a:solidFill>
              </a:rPr>
              <a:t>priemonės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2000" i="1" dirty="0">
                <a:solidFill>
                  <a:schemeClr val="bg1"/>
                </a:solidFill>
              </a:rPr>
              <a:t>ir konkretūs projektai</a:t>
            </a:r>
            <a:endParaRPr lang="x-none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C893A6A-2C85-3847-8EDE-E70BB637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/>
              <a:t>2023</a:t>
            </a:r>
            <a:endParaRPr lang="x-non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1D106C8-685E-F048-9CA7-DE3C38FB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KONCEPCIJA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BBD6F9-908D-1B4E-B832-E5BDA584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5</a:t>
            </a:fld>
            <a:endParaRPr lang="x-none"/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86E883E7-6E19-47C3-4B24-8E1B824CD3C8}"/>
              </a:ext>
            </a:extLst>
          </p:cNvPr>
          <p:cNvGrpSpPr/>
          <p:nvPr/>
        </p:nvGrpSpPr>
        <p:grpSpPr>
          <a:xfrm>
            <a:off x="1219200" y="495817"/>
            <a:ext cx="9696450" cy="5575680"/>
            <a:chOff x="-76200" y="-99392"/>
            <a:chExt cx="9696450" cy="5575680"/>
          </a:xfrm>
        </p:grpSpPr>
        <p:sp>
          <p:nvSpPr>
            <p:cNvPr id="27" name="Scroll: Horizontal 26">
              <a:extLst>
                <a:ext uri="{FF2B5EF4-FFF2-40B4-BE49-F238E27FC236}">
                  <a16:creationId xmlns="" xmlns:a16="http://schemas.microsoft.com/office/drawing/2014/main" id="{64211BF2-475D-DA16-3387-E7C16FCECC1E}"/>
                </a:ext>
              </a:extLst>
            </p:cNvPr>
            <p:cNvSpPr/>
            <p:nvPr/>
          </p:nvSpPr>
          <p:spPr>
            <a:xfrm>
              <a:off x="-76200" y="-99392"/>
              <a:ext cx="9696450" cy="2263406"/>
            </a:xfrm>
            <a:prstGeom prst="horizontalScroll">
              <a:avLst/>
            </a:prstGeom>
            <a:solidFill>
              <a:schemeClr val="bg1"/>
            </a:solidFill>
            <a:ln>
              <a:solidFill>
                <a:srgbClr val="0044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2600" b="1" dirty="0">
                  <a:solidFill>
                    <a:srgbClr val="0044D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Rokiškio rajono savivaldybė 2035 - </a:t>
              </a:r>
              <a:r>
                <a:rPr lang="lt-LT" sz="2600" b="1" i="1" dirty="0">
                  <a:solidFill>
                    <a:srgbClr val="0044D2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žinomas, atviras ir gyvas, turtingos kultūros Šiaurės Rytų Lietuvos centras pažangesniam ir tvariam verslui, patogesniam gyvenimui, kartų bendrystei.</a:t>
              </a:r>
              <a:r>
                <a:rPr lang="lt-LT" sz="2600" b="1" dirty="0">
                  <a:solidFill>
                    <a:srgbClr val="0044D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  <a:p>
              <a:pPr algn="r"/>
              <a:r>
                <a:rPr lang="en-US" sz="1400" i="1" dirty="0">
                  <a:solidFill>
                    <a:srgbClr val="FF1D5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By 2035, </a:t>
              </a:r>
              <a:r>
                <a:rPr lang="en-US" sz="1400" b="1" i="1" dirty="0">
                  <a:solidFill>
                    <a:srgbClr val="FF1D5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Rokiškis District Municipality</a:t>
              </a:r>
              <a:r>
                <a:rPr lang="en-US" sz="1400" i="1" dirty="0">
                  <a:solidFill>
                    <a:srgbClr val="FF1D5A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will be a widely known, open, lively, culturally rich center of Northeastern Lithuania for a more advanced and sustainable business, comfortable life, and intergenerational cooperation</a:t>
              </a:r>
              <a:r>
                <a:rPr lang="en-US" sz="1400" i="1" kern="1200" dirty="0">
                  <a:solidFill>
                    <a:srgbClr val="FF1D5A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en-US" sz="1400" dirty="0">
                <a:solidFill>
                  <a:srgbClr val="FF1D5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DC788FFE-B937-06F6-B517-10431A8588FA}"/>
                </a:ext>
              </a:extLst>
            </p:cNvPr>
            <p:cNvSpPr/>
            <p:nvPr/>
          </p:nvSpPr>
          <p:spPr>
            <a:xfrm>
              <a:off x="1327531" y="2491569"/>
              <a:ext cx="7056784" cy="792088"/>
            </a:xfrm>
            <a:prstGeom prst="ellipse">
              <a:avLst/>
            </a:prstGeom>
            <a:solidFill>
              <a:srgbClr val="FFCC37"/>
            </a:solidFill>
            <a:ln>
              <a:solidFill>
                <a:srgbClr val="FFC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HORIZONTALUSIS PRIORITETAS. </a:t>
              </a:r>
            </a:p>
            <a:p>
              <a:pPr algn="ctr"/>
              <a:r>
                <a:rPr lang="lt-LT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TVARIAI VYSTOMAS RAJONAS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Arrow: Down 28">
              <a:extLst>
                <a:ext uri="{FF2B5EF4-FFF2-40B4-BE49-F238E27FC236}">
                  <a16:creationId xmlns="" xmlns:a16="http://schemas.microsoft.com/office/drawing/2014/main" id="{BE7C09C2-5323-FAEA-5FCE-4EAC01A59EA2}"/>
                </a:ext>
              </a:extLst>
            </p:cNvPr>
            <p:cNvSpPr/>
            <p:nvPr/>
          </p:nvSpPr>
          <p:spPr>
            <a:xfrm>
              <a:off x="7444564" y="3410620"/>
              <a:ext cx="936104" cy="396044"/>
            </a:xfrm>
            <a:prstGeom prst="downArrow">
              <a:avLst/>
            </a:prstGeom>
            <a:solidFill>
              <a:srgbClr val="FFCC37"/>
            </a:solidFill>
            <a:ln>
              <a:solidFill>
                <a:srgbClr val="FFC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="" xmlns:a16="http://schemas.microsoft.com/office/drawing/2014/main" id="{1ED00DDE-C9CF-57A8-C245-C53B4EAB5A42}"/>
                </a:ext>
              </a:extLst>
            </p:cNvPr>
            <p:cNvSpPr/>
            <p:nvPr/>
          </p:nvSpPr>
          <p:spPr>
            <a:xfrm>
              <a:off x="259083" y="3953368"/>
              <a:ext cx="2050106" cy="1491223"/>
            </a:xfrm>
            <a:prstGeom prst="roundRect">
              <a:avLst/>
            </a:prstGeom>
            <a:solidFill>
              <a:srgbClr val="0044D2"/>
            </a:solidFill>
            <a:ln>
              <a:solidFill>
                <a:srgbClr val="0044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600" u="sng" dirty="0">
                  <a:latin typeface="Arial" panose="020B0604020202020204" pitchFamily="34" charset="0"/>
                  <a:cs typeface="Arial" panose="020B0604020202020204" pitchFamily="34" charset="0"/>
                </a:rPr>
                <a:t>I PRIORITETAS. </a:t>
              </a:r>
              <a:r>
                <a:rPr lang="lt-LT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PAŽANGIOS EKONOMIKOS TVARI PLĖTRA</a:t>
              </a:r>
              <a:r>
                <a:rPr lang="lt-LT" sz="1600" u="sng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6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="" xmlns:a16="http://schemas.microsoft.com/office/drawing/2014/main" id="{75FA956B-7D89-0CA6-F4C3-10DDEB5CF0FD}"/>
                </a:ext>
              </a:extLst>
            </p:cNvPr>
            <p:cNvSpPr/>
            <p:nvPr/>
          </p:nvSpPr>
          <p:spPr>
            <a:xfrm>
              <a:off x="2368626" y="3964473"/>
              <a:ext cx="2143936" cy="1491223"/>
            </a:xfrm>
            <a:prstGeom prst="roundRect">
              <a:avLst/>
            </a:prstGeom>
            <a:solidFill>
              <a:srgbClr val="0044D2"/>
            </a:solidFill>
            <a:ln>
              <a:solidFill>
                <a:srgbClr val="0044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600" u="sng" dirty="0">
                  <a:latin typeface="Arial" panose="020B0604020202020204" pitchFamily="34" charset="0"/>
                  <a:cs typeface="Arial" panose="020B0604020202020204" pitchFamily="34" charset="0"/>
                </a:rPr>
                <a:t>II PRIORITETAS. </a:t>
              </a:r>
              <a:r>
                <a:rPr lang="lt-LT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KŪRYBIŠKOS IR AKTYVIOS BENDRUOMENĖS TELKIMAS</a:t>
              </a:r>
              <a:endParaRPr lang="en-US" sz="16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="" xmlns:a16="http://schemas.microsoft.com/office/drawing/2014/main" id="{B06F7FB0-CEFA-46AF-A7F1-B73BA7B195E5}"/>
                </a:ext>
              </a:extLst>
            </p:cNvPr>
            <p:cNvSpPr/>
            <p:nvPr/>
          </p:nvSpPr>
          <p:spPr>
            <a:xfrm>
              <a:off x="4572000" y="3941883"/>
              <a:ext cx="2143936" cy="1534405"/>
            </a:xfrm>
            <a:prstGeom prst="roundRect">
              <a:avLst/>
            </a:prstGeom>
            <a:solidFill>
              <a:srgbClr val="0044D2"/>
            </a:solidFill>
            <a:ln>
              <a:solidFill>
                <a:srgbClr val="0044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600" u="sng" dirty="0">
                  <a:latin typeface="Arial" panose="020B0604020202020204" pitchFamily="34" charset="0"/>
                  <a:cs typeface="Arial" panose="020B0604020202020204" pitchFamily="34" charset="0"/>
                </a:rPr>
                <a:t>III PRIORITETAS. </a:t>
              </a:r>
              <a:r>
                <a:rPr lang="lt-LT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SOCIALIAI ATSAKINGOS VALDYSENOS PLĖTOJIMAS</a:t>
              </a:r>
              <a:endParaRPr lang="en-US" sz="16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="" xmlns:a16="http://schemas.microsoft.com/office/drawing/2014/main" id="{A59584D3-B7AB-7B03-A36C-7F4A74F9B1AB}"/>
                </a:ext>
              </a:extLst>
            </p:cNvPr>
            <p:cNvSpPr/>
            <p:nvPr/>
          </p:nvSpPr>
          <p:spPr>
            <a:xfrm>
              <a:off x="6715936" y="3933627"/>
              <a:ext cx="2374576" cy="1520719"/>
            </a:xfrm>
            <a:prstGeom prst="roundRect">
              <a:avLst/>
            </a:prstGeom>
            <a:solidFill>
              <a:srgbClr val="0044D2"/>
            </a:solidFill>
            <a:ln>
              <a:solidFill>
                <a:srgbClr val="0044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sz="1600" u="sng" dirty="0">
                  <a:latin typeface="Arial" panose="020B0604020202020204" pitchFamily="34" charset="0"/>
                  <a:cs typeface="Arial" panose="020B0604020202020204" pitchFamily="34" charset="0"/>
                </a:rPr>
                <a:t>IV PRIORITETAS. </a:t>
              </a:r>
              <a:r>
                <a:rPr lang="lt-LT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DARNUS APLINKOS IR INFRASTRUKTŪROS VYSTYMAS</a:t>
              </a:r>
              <a:endParaRPr lang="en-US" sz="16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Arrow: Down 33">
              <a:extLst>
                <a:ext uri="{FF2B5EF4-FFF2-40B4-BE49-F238E27FC236}">
                  <a16:creationId xmlns="" xmlns:a16="http://schemas.microsoft.com/office/drawing/2014/main" id="{8F5F9417-9AB7-462F-5D6A-7B26C5DDFA7C}"/>
                </a:ext>
              </a:extLst>
            </p:cNvPr>
            <p:cNvSpPr/>
            <p:nvPr/>
          </p:nvSpPr>
          <p:spPr>
            <a:xfrm>
              <a:off x="4316122" y="2058290"/>
              <a:ext cx="936104" cy="396044"/>
            </a:xfrm>
            <a:prstGeom prst="downArrow">
              <a:avLst/>
            </a:prstGeom>
            <a:solidFill>
              <a:srgbClr val="FFCC37"/>
            </a:solidFill>
            <a:ln>
              <a:solidFill>
                <a:srgbClr val="FFC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37"/>
                </a:solidFill>
              </a:endParaRPr>
            </a:p>
          </p:txBody>
        </p:sp>
        <p:sp>
          <p:nvSpPr>
            <p:cNvPr id="35" name="Arrow: Down 34">
              <a:extLst>
                <a:ext uri="{FF2B5EF4-FFF2-40B4-BE49-F238E27FC236}">
                  <a16:creationId xmlns="" xmlns:a16="http://schemas.microsoft.com/office/drawing/2014/main" id="{5C4E48E4-BFBA-EB7C-1460-DA6252782164}"/>
                </a:ext>
              </a:extLst>
            </p:cNvPr>
            <p:cNvSpPr/>
            <p:nvPr/>
          </p:nvSpPr>
          <p:spPr>
            <a:xfrm>
              <a:off x="752480" y="3429000"/>
              <a:ext cx="936104" cy="396044"/>
            </a:xfrm>
            <a:prstGeom prst="downArrow">
              <a:avLst/>
            </a:prstGeom>
            <a:solidFill>
              <a:srgbClr val="FFCC37"/>
            </a:solidFill>
            <a:ln>
              <a:solidFill>
                <a:srgbClr val="FFC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row: Down 35">
              <a:extLst>
                <a:ext uri="{FF2B5EF4-FFF2-40B4-BE49-F238E27FC236}">
                  <a16:creationId xmlns="" xmlns:a16="http://schemas.microsoft.com/office/drawing/2014/main" id="{4483CBDC-D3E9-95BF-3DC3-397D5FD0401C}"/>
                </a:ext>
              </a:extLst>
            </p:cNvPr>
            <p:cNvSpPr/>
            <p:nvPr/>
          </p:nvSpPr>
          <p:spPr>
            <a:xfrm>
              <a:off x="5252226" y="3414182"/>
              <a:ext cx="936104" cy="396044"/>
            </a:xfrm>
            <a:prstGeom prst="downArrow">
              <a:avLst/>
            </a:prstGeom>
            <a:solidFill>
              <a:srgbClr val="FFCC37"/>
            </a:solidFill>
            <a:ln>
              <a:solidFill>
                <a:srgbClr val="FFCC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7" name="Arrow: Down 36">
            <a:extLst>
              <a:ext uri="{FF2B5EF4-FFF2-40B4-BE49-F238E27FC236}">
                <a16:creationId xmlns="" xmlns:a16="http://schemas.microsoft.com/office/drawing/2014/main" id="{2CEDB71B-BE30-2F6E-B2E5-8DBD9810D034}"/>
              </a:ext>
            </a:extLst>
          </p:cNvPr>
          <p:cNvSpPr/>
          <p:nvPr/>
        </p:nvSpPr>
        <p:spPr>
          <a:xfrm>
            <a:off x="4355288" y="4015699"/>
            <a:ext cx="936104" cy="396044"/>
          </a:xfrm>
          <a:prstGeom prst="downArrow">
            <a:avLst/>
          </a:prstGeom>
          <a:solidFill>
            <a:srgbClr val="FFCC37"/>
          </a:solidFill>
          <a:ln>
            <a:solidFill>
              <a:srgbClr val="FFCC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1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xplosion: 14 Points 27">
            <a:extLst>
              <a:ext uri="{FF2B5EF4-FFF2-40B4-BE49-F238E27FC236}">
                <a16:creationId xmlns="" xmlns:a16="http://schemas.microsoft.com/office/drawing/2014/main" id="{1F73FD14-53A9-3F63-EB49-1B90D3C04CF3}"/>
              </a:ext>
            </a:extLst>
          </p:cNvPr>
          <p:cNvSpPr/>
          <p:nvPr/>
        </p:nvSpPr>
        <p:spPr>
          <a:xfrm>
            <a:off x="6513983" y="4383426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11,6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6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027" y="2849327"/>
            <a:ext cx="3693288" cy="540300"/>
          </a:xfrm>
        </p:spPr>
        <p:txBody>
          <a:bodyPr>
            <a:noAutofit/>
          </a:bodyPr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1027" y="3532466"/>
            <a:ext cx="3484734" cy="929294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1D5A"/>
                </a:solidFill>
                <a:latin typeface="+mn-lt"/>
              </a:rPr>
              <a:t>Nepakankamai </a:t>
            </a:r>
            <a:r>
              <a:rPr lang="lt-LT" sz="2000" dirty="0">
                <a:solidFill>
                  <a:srgbClr val="FF1D5A"/>
                </a:solidFill>
                <a:effectLst/>
                <a:latin typeface="+mn-lt"/>
                <a:ea typeface="Times New Roman" panose="02020603050405020304" pitchFamily="18" charset="0"/>
              </a:rPr>
              <a:t>patraukli investicinė aplinka, per maža orientacija į didesnę pridėtinę vertę kuriančius produktus</a:t>
            </a:r>
            <a:endParaRPr lang="x-none" sz="2000" dirty="0">
              <a:solidFill>
                <a:srgbClr val="FF1D5A"/>
              </a:solidFill>
              <a:latin typeface="+mn-lt"/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6225555" y="2690190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546331" y="1291092"/>
            <a:ext cx="10969519" cy="1483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endParaRPr lang="lt-LT" sz="1400" i="1" strike="sngStrike" dirty="0">
              <a:solidFill>
                <a:srgbClr val="0044D2"/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Patogi geografinė padėtis tarptautinių verslo ir ekonominių ryšių plėtojimui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Sąlyginai aukštas verslumo lygis, stiprios pramonės </a:t>
            </a: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įmonės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Veikiantis bendradarbystės centras „Spiečius“, teikiamos verslo subjektams verslo konsultacinės paslaugos</a:t>
            </a:r>
            <a:endParaRPr lang="lt-LT" sz="1700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Konkurencinga vietinių mokesčių </a:t>
            </a: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politika, savivaldybės parama smulkiam verslui </a:t>
            </a:r>
            <a:endParaRPr lang="lt-LT" sz="1700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Ekologiniai ūkiai, senos tradicijos žemės ūkio sektoriuje, aktyvi ūkininkų bendruomenė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Rokiškio miesto ir rajono VVG veikla prisideda prie ekonomikos skatinimo 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400716" y="3313384"/>
            <a:ext cx="619043" cy="771525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1546331" y="294105"/>
            <a:ext cx="9047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EKONOMIKA, VERSLAS IR ŽEMĖS ŪKIS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90" y="2886754"/>
            <a:ext cx="1554288" cy="1554288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391" y="1029369"/>
            <a:ext cx="1554287" cy="1554287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6222602" y="3407879"/>
            <a:ext cx="5924008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latin typeface="+mn-lt"/>
              </a:rPr>
              <a:t>Plėtoti investicijas skatinančią, į aukštesnę pridėtinę vertę orientuotą ekonominę aplinką</a:t>
            </a:r>
            <a:endParaRPr lang="x-none" sz="2600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32" name="Scroll: Vertical 31">
            <a:extLst>
              <a:ext uri="{FF2B5EF4-FFF2-40B4-BE49-F238E27FC236}">
                <a16:creationId xmlns="" xmlns:a16="http://schemas.microsoft.com/office/drawing/2014/main" id="{46A8B497-D52A-4161-C7BC-559BB3ECCAF2}"/>
              </a:ext>
            </a:extLst>
          </p:cNvPr>
          <p:cNvSpPr/>
          <p:nvPr/>
        </p:nvSpPr>
        <p:spPr>
          <a:xfrm>
            <a:off x="10237219" y="4803646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344741" y="4368436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480366" y="4255704"/>
            <a:ext cx="5858924" cy="2541342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priemones: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Komercinių/ pramoninių teritorijų išvystymas 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rgbClr val="000000"/>
                </a:solidFill>
              </a:rPr>
              <a:t>SVV sektoriaus rėmimas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rgbClr val="000000"/>
                </a:solidFill>
              </a:rPr>
              <a:t>Socialinių verslų, inovatyvių įmonių/ startuolių atsiradimo, verslo skaitmenizavimo skatinimas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rgbClr val="000000"/>
                </a:solidFill>
              </a:rPr>
              <a:t>Melioracinių sistemų (įskaitant išmaniąją melioraciją) tvarkymas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rgbClr val="000000"/>
                </a:solidFill>
              </a:rPr>
              <a:t>Trumpųjų maisto grandinių atsiradimo ir plėtros skatinimas ir kt.</a:t>
            </a:r>
            <a:endParaRPr lang="lt-LT" sz="1400" dirty="0">
              <a:solidFill>
                <a:schemeClr val="tx1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787406" y="4284381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334521" y="4324073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9289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7" grpId="0"/>
      <p:bldP spid="8" grpId="0" build="p"/>
      <p:bldP spid="5" grpId="0"/>
      <p:bldP spid="6" grpId="0"/>
      <p:bldP spid="9" grpId="0" animBg="1"/>
      <p:bldP spid="24" grpId="0"/>
      <p:bldP spid="32" grpId="0" animBg="1"/>
      <p:bldP spid="33" grpId="0" animBg="1"/>
      <p:bldP spid="35" grpId="0" animBg="1"/>
      <p:bldP spid="25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7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165" y="2647957"/>
            <a:ext cx="3693288" cy="540300"/>
          </a:xfrm>
        </p:spPr>
        <p:txBody>
          <a:bodyPr>
            <a:normAutofit/>
          </a:bodyPr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1404" y="3027444"/>
            <a:ext cx="3956421" cy="1000125"/>
          </a:xfrm>
        </p:spPr>
        <p:txBody>
          <a:bodyPr>
            <a:normAutofit/>
          </a:bodyPr>
          <a:lstStyle/>
          <a:p>
            <a:r>
              <a:rPr lang="lt-LT" sz="2000" dirty="0">
                <a:solidFill>
                  <a:srgbClr val="FF1D5A"/>
                </a:solidFill>
                <a:ea typeface="Times New Roman" panose="02020603050405020304" pitchFamily="18" charset="0"/>
              </a:rPr>
              <a:t>Vienadienis turizmas, per mažai žinomas rajonas užsienio turistams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5850834" y="2524867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501404" y="1467304"/>
            <a:ext cx="9517459" cy="1483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Kultūros, gamtos paveldo gausa, išskirtinumas padeda pritraukti turistų srautus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Patraukli, gražėjanti gamtinė aplinka 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Netradicinės turistinės paslaugos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Tradiciniai amatai, edukacijų/ ekskursijų gausa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Gerai vertinama turistinių paslaugų kokybė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Rokiškio miesto ir rajono VVG veikla prisideda prie turizmo skatinimo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218622" y="3170864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1742587" y="142772"/>
            <a:ext cx="9047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TURIZMAS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287" y="2663894"/>
            <a:ext cx="1474778" cy="1474778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32" y="714679"/>
            <a:ext cx="1554430" cy="1554430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5850834" y="2881251"/>
            <a:ext cx="6116461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Ilginti turisto buvimo rajone trukmę ir populiarinti rajoną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879411" y="4027569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301050" y="4006553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506289" y="3911526"/>
            <a:ext cx="5753844" cy="2938113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12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priemones: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Lankytinų objektų  prieinamumo/ pasiekiamumo gerinimas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Informacinės infrastruktūros, mažos apimties turizmo infrastruktūros įrengimas/ modernizavimas</a:t>
            </a:r>
            <a:endParaRPr lang="lt-LT" sz="1400" u="sng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Reikšmingo kultūros paveldo objektų pritaikymas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Bendradarbiavimo su Regiono savivaldybėmis gerinimas (bendrų maršrutų kūrimas, rinkodaros plėtojimas, skaitmeninimas) ir kt.</a:t>
            </a:r>
            <a:endParaRPr lang="lt-LT" sz="1400" dirty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croll: Vertical 9">
            <a:extLst>
              <a:ext uri="{FF2B5EF4-FFF2-40B4-BE49-F238E27FC236}">
                <a16:creationId xmlns="" xmlns:a16="http://schemas.microsoft.com/office/drawing/2014/main" id="{BFB693FA-A77B-9016-137A-5D5F9B8F8AD2}"/>
              </a:ext>
            </a:extLst>
          </p:cNvPr>
          <p:cNvSpPr/>
          <p:nvPr/>
        </p:nvSpPr>
        <p:spPr>
          <a:xfrm>
            <a:off x="10366351" y="4639043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1" name="Explosion: 14 Points 10">
            <a:extLst>
              <a:ext uri="{FF2B5EF4-FFF2-40B4-BE49-F238E27FC236}">
                <a16:creationId xmlns="" xmlns:a16="http://schemas.microsoft.com/office/drawing/2014/main" id="{931449C8-B2BB-74EE-CDCC-DB73DEE8BF6B}"/>
              </a:ext>
            </a:extLst>
          </p:cNvPr>
          <p:cNvSpPr/>
          <p:nvPr/>
        </p:nvSpPr>
        <p:spPr>
          <a:xfrm>
            <a:off x="6561351" y="4213858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8,7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245147" y="3984770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387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25" grpId="0" animBg="1"/>
      <p:bldP spid="33" grpId="0" animBg="1"/>
      <p:bldP spid="35" grpId="0" animBg="1"/>
      <p:bldP spid="10" grpId="0" animBg="1"/>
      <p:bldP spid="11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8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36" y="2497112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8393" y="3021879"/>
            <a:ext cx="3824289" cy="648053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1D5A"/>
                </a:solidFill>
                <a:ea typeface="Times New Roman" panose="02020603050405020304" pitchFamily="18" charset="0"/>
              </a:rPr>
              <a:t>Netolygiai išvystytos švietimo paslaugos ir jų prieinamumas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5981700" y="2411030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abic Typesetting" panose="020B0604020202020204" pitchFamily="66" charset="-78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abic Typesetting" panose="020B0604020202020204" pitchFamily="66" charset="-78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670981" y="1496602"/>
            <a:ext cx="10336025" cy="12706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Reikšminga moksleivių dalis dalyvauja neformaliame švietime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Santykinai aukštas ikimokyklinio ugdymo prieinamumas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Sumažėjusi jungtinių klasių skaičiaus dalis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Ženkliai paspartėjęs BUM aprūpinimas IT įranga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Prieinamas profesinis mokymas, vykdomas ir skatinamas neformalus suaugusiųjų švietimas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215131" y="2966514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1784627" y="236207"/>
            <a:ext cx="9047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ŠVIETIMAS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" y="2595049"/>
            <a:ext cx="1558902" cy="1558902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863" y="807870"/>
            <a:ext cx="1558902" cy="1558902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5981700" y="2757560"/>
            <a:ext cx="5853264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Tolygiai vystyti švietimo paslaugas ir gerinti prieinamumą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671538" y="3728889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415534" y="3747983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639573" y="3710180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373799" y="3867770"/>
            <a:ext cx="6379426" cy="2971392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2800" b="1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</a:t>
            </a:r>
            <a:r>
              <a:rPr lang="lt-LT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Ugdymo paslaugų prieinamumo didinimas atskirtį/ socialines rizikas patiriantiems vaikams 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Tūkstantmečio mokyklų programos įgyvendinimas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Visos dienos ugdymosi galimybių didinimas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IKT, hibridinių klasių sistemų, laboratorijų plėtra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Ikimokyklinio/ priešmokyklinio ugdymo prieinamumo didinimas ir kt.</a:t>
            </a:r>
          </a:p>
        </p:txBody>
      </p:sp>
      <p:sp>
        <p:nvSpPr>
          <p:cNvPr id="10" name="Scroll: Vertical 9">
            <a:extLst>
              <a:ext uri="{FF2B5EF4-FFF2-40B4-BE49-F238E27FC236}">
                <a16:creationId xmlns="" xmlns:a16="http://schemas.microsoft.com/office/drawing/2014/main" id="{F929F0FE-8594-F53E-C964-5E33EA350895}"/>
              </a:ext>
            </a:extLst>
          </p:cNvPr>
          <p:cNvSpPr/>
          <p:nvPr/>
        </p:nvSpPr>
        <p:spPr>
          <a:xfrm>
            <a:off x="10094507" y="4171853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1" name="Explosion: 14 Points 10">
            <a:extLst>
              <a:ext uri="{FF2B5EF4-FFF2-40B4-BE49-F238E27FC236}">
                <a16:creationId xmlns="" xmlns:a16="http://schemas.microsoft.com/office/drawing/2014/main" id="{FA5E4107-5EFE-B097-6046-659203CD5BA2}"/>
              </a:ext>
            </a:extLst>
          </p:cNvPr>
          <p:cNvSpPr/>
          <p:nvPr/>
        </p:nvSpPr>
        <p:spPr>
          <a:xfrm>
            <a:off x="6562597" y="4073690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41,8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</p:spTree>
    <p:extLst>
      <p:ext uri="{BB962C8B-B14F-4D97-AF65-F5344CB8AC3E}">
        <p14:creationId xmlns:p14="http://schemas.microsoft.com/office/powerpoint/2010/main" val="96332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25" grpId="0" animBg="1"/>
      <p:bldP spid="33" grpId="0" animBg="1"/>
      <p:bldP spid="34" grpId="0" animBg="1"/>
      <p:bldP spid="35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8D7CFCB-7229-5B49-AEB3-B11E16F3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A5A5-FE41-5741-BC1F-77375B4DFD74}" type="datetimeyyyy">
              <a:rPr lang="en-US" smtClean="0"/>
              <a:t>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46EAE69-F3FE-E747-B291-98B88D6DC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ROKIŠKIO SPP IKI 2030 METŲ IŠŠŪKIAI IR DARBAI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715705-A606-C740-BBE9-3D2A8634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04EE-1878-2047-8E3A-873E54783374}" type="slidenum">
              <a:rPr lang="x-none" smtClean="0"/>
              <a:t>9</a:t>
            </a:fld>
            <a:endParaRPr lang="x-none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0270AAB-F939-1549-89CD-2177C01B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173" y="2445824"/>
            <a:ext cx="3693288" cy="540300"/>
          </a:xfrm>
        </p:spPr>
        <p:txBody>
          <a:bodyPr/>
          <a:lstStyle/>
          <a:p>
            <a:r>
              <a:rPr lang="lt-LT" b="1" dirty="0">
                <a:solidFill>
                  <a:srgbClr val="FF1D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PROBLEMA</a:t>
            </a:r>
            <a:endParaRPr lang="x-none" b="1" dirty="0">
              <a:solidFill>
                <a:srgbClr val="FF1D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33AF8D82-C9C9-8647-B682-7C454E66A9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3180" y="2999356"/>
            <a:ext cx="3826192" cy="797207"/>
          </a:xfrm>
        </p:spPr>
        <p:txBody>
          <a:bodyPr>
            <a:noAutofit/>
          </a:bodyPr>
          <a:lstStyle/>
          <a:p>
            <a:r>
              <a:rPr lang="lt-LT" sz="2000" dirty="0">
                <a:solidFill>
                  <a:srgbClr val="FF1D5A"/>
                </a:solidFill>
              </a:rPr>
              <a:t>Nepakankama kultūros paslaugų skvarba ir mažėjantis visuomenės kūrybiškumas</a:t>
            </a:r>
            <a:endParaRPr lang="x-none" sz="2000" dirty="0">
              <a:solidFill>
                <a:srgbClr val="FF1D5A"/>
              </a:solidFill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="" xmlns:a16="http://schemas.microsoft.com/office/drawing/2014/main" id="{75AF7471-15F3-139D-1664-C4E0C218D5BE}"/>
              </a:ext>
            </a:extLst>
          </p:cNvPr>
          <p:cNvSpPr txBox="1">
            <a:spLocks/>
          </p:cNvSpPr>
          <p:nvPr/>
        </p:nvSpPr>
        <p:spPr>
          <a:xfrm>
            <a:off x="6096000" y="2393711"/>
            <a:ext cx="3693288" cy="6445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baseline="0">
                <a:solidFill>
                  <a:schemeClr val="tx1"/>
                </a:solidFill>
                <a:latin typeface="Antipol" pitchFamily="2" charset="77"/>
                <a:ea typeface="+mj-ea"/>
                <a:cs typeface="+mj-cs"/>
              </a:defRPr>
            </a:lvl1pPr>
          </a:lstStyle>
          <a:p>
            <a:r>
              <a:rPr lang="lt-LT" b="1" dirty="0">
                <a:solidFill>
                  <a:srgbClr val="0044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TIKSLAS</a:t>
            </a:r>
            <a:endParaRPr lang="x-none" b="1" dirty="0">
              <a:solidFill>
                <a:srgbClr val="0044D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="" xmlns:a16="http://schemas.microsoft.com/office/drawing/2014/main" id="{E702BEE9-79F2-B182-C840-10A3BA6BA3FA}"/>
              </a:ext>
            </a:extLst>
          </p:cNvPr>
          <p:cNvSpPr txBox="1">
            <a:spLocks/>
          </p:cNvSpPr>
          <p:nvPr/>
        </p:nvSpPr>
        <p:spPr>
          <a:xfrm>
            <a:off x="1743896" y="1463011"/>
            <a:ext cx="10336025" cy="12706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endParaRPr lang="lt-LT" dirty="0">
              <a:solidFill>
                <a:srgbClr val="0044D2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Gausu kultūros renginių, kurie yra gausiai lankomi, didelė meno mėgėjų kolektyvų dalis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Garsūs kultūros festivaliai, pritraukiantys daug dalyvių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Daug skaitanti savivaldybė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Populiarūs muziejai </a:t>
            </a:r>
          </a:p>
          <a:p>
            <a:pPr>
              <a:spcBef>
                <a:spcPts val="400"/>
              </a:spcBef>
            </a:pPr>
            <a:r>
              <a:rPr lang="lt-LT" sz="1700" dirty="0">
                <a:solidFill>
                  <a:srgbClr val="0044D2"/>
                </a:solidFill>
                <a:latin typeface="+mn-lt"/>
                <a:ea typeface="Times New Roman" panose="02020603050405020304" pitchFamily="18" charset="0"/>
              </a:rPr>
              <a:t>Geriausiai gyventojų </a:t>
            </a:r>
            <a:r>
              <a:rPr lang="lt-LT" sz="1700" dirty="0">
                <a:solidFill>
                  <a:srgbClr val="0044D2"/>
                </a:solidFill>
                <a:effectLst/>
                <a:latin typeface="+mn-lt"/>
                <a:ea typeface="Times New Roman" panose="02020603050405020304" pitchFamily="18" charset="0"/>
              </a:rPr>
              <a:t>įvertintos viešosios paslaugos – kultūros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x-none" dirty="0">
              <a:solidFill>
                <a:srgbClr val="0044D2"/>
              </a:solidFill>
              <a:latin typeface="+mn-lt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="" xmlns:a16="http://schemas.microsoft.com/office/drawing/2014/main" id="{7EEC1B53-2F00-2E1F-9E3C-D18CC9712096}"/>
              </a:ext>
            </a:extLst>
          </p:cNvPr>
          <p:cNvSpPr/>
          <p:nvPr/>
        </p:nvSpPr>
        <p:spPr>
          <a:xfrm rot="16200000">
            <a:off x="5345424" y="2936527"/>
            <a:ext cx="619043" cy="59191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B4AC4F4-C90B-7D82-C55A-BA3E4501A28F}"/>
              </a:ext>
            </a:extLst>
          </p:cNvPr>
          <p:cNvSpPr txBox="1"/>
          <p:nvPr/>
        </p:nvSpPr>
        <p:spPr>
          <a:xfrm>
            <a:off x="1784627" y="236207"/>
            <a:ext cx="9047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KULTŪRA</a:t>
            </a:r>
          </a:p>
        </p:txBody>
      </p:sp>
      <p:pic>
        <p:nvPicPr>
          <p:cNvPr id="21" name="Graphic 20" descr="Thumbs Down with solid fill">
            <a:extLst>
              <a:ext uri="{FF2B5EF4-FFF2-40B4-BE49-F238E27FC236}">
                <a16:creationId xmlns="" xmlns:a16="http://schemas.microsoft.com/office/drawing/2014/main" id="{43FFE75C-95E6-1046-3B41-11207ADC3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597" y="2531835"/>
            <a:ext cx="1586348" cy="1586348"/>
          </a:xfrm>
          <a:prstGeom prst="rect">
            <a:avLst/>
          </a:prstGeom>
        </p:spPr>
      </p:pic>
      <p:pic>
        <p:nvPicPr>
          <p:cNvPr id="23" name="Graphic 22" descr="Thumbs up sign with solid fill">
            <a:extLst>
              <a:ext uri="{FF2B5EF4-FFF2-40B4-BE49-F238E27FC236}">
                <a16:creationId xmlns="" xmlns:a16="http://schemas.microsoft.com/office/drawing/2014/main" id="{75ABE139-7E43-9E54-1189-A36C29F26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9298" y="882538"/>
            <a:ext cx="1586347" cy="1586347"/>
          </a:xfrm>
          <a:prstGeom prst="rect">
            <a:avLst/>
          </a:prstGeom>
        </p:spPr>
      </p:pic>
      <p:sp>
        <p:nvSpPr>
          <p:cNvPr id="24" name="Text Placeholder 7">
            <a:extLst>
              <a:ext uri="{FF2B5EF4-FFF2-40B4-BE49-F238E27FC236}">
                <a16:creationId xmlns="" xmlns:a16="http://schemas.microsoft.com/office/drawing/2014/main" id="{E1F55AFE-EB3B-751A-98AD-5634969DE054}"/>
              </a:ext>
            </a:extLst>
          </p:cNvPr>
          <p:cNvSpPr txBox="1">
            <a:spLocks/>
          </p:cNvSpPr>
          <p:nvPr/>
        </p:nvSpPr>
        <p:spPr>
          <a:xfrm>
            <a:off x="6096000" y="2733671"/>
            <a:ext cx="6015956" cy="10001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600" dirty="0">
                <a:solidFill>
                  <a:srgbClr val="0044D2"/>
                </a:solidFill>
                <a:ea typeface="Times New Roman" panose="02020603050405020304" pitchFamily="18" charset="0"/>
              </a:rPr>
              <a:t>Plėsti kultūros paslaugų skvarbą ir didinti visuomenės kūrybiškumą</a:t>
            </a:r>
            <a:endParaRPr lang="x-none" sz="2600" dirty="0">
              <a:solidFill>
                <a:srgbClr val="0044D2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CB606DB8-93E1-F372-B093-5C7840150AB3}"/>
              </a:ext>
            </a:extLst>
          </p:cNvPr>
          <p:cNvSpPr/>
          <p:nvPr/>
        </p:nvSpPr>
        <p:spPr>
          <a:xfrm>
            <a:off x="10693747" y="3694021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3" name="Arrow: Down 32">
            <a:extLst>
              <a:ext uri="{FF2B5EF4-FFF2-40B4-BE49-F238E27FC236}">
                <a16:creationId xmlns="" xmlns:a16="http://schemas.microsoft.com/office/drawing/2014/main" id="{A6D82F61-B92B-8CF0-696D-1BC31A2383D5}"/>
              </a:ext>
            </a:extLst>
          </p:cNvPr>
          <p:cNvSpPr/>
          <p:nvPr/>
        </p:nvSpPr>
        <p:spPr>
          <a:xfrm>
            <a:off x="8221005" y="3712215"/>
            <a:ext cx="473074" cy="405968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5" name="Scroll: Horizontal 34">
            <a:extLst>
              <a:ext uri="{FF2B5EF4-FFF2-40B4-BE49-F238E27FC236}">
                <a16:creationId xmlns="" xmlns:a16="http://schemas.microsoft.com/office/drawing/2014/main" id="{264D191F-355E-EDEB-FD91-A5228925AC82}"/>
              </a:ext>
            </a:extLst>
          </p:cNvPr>
          <p:cNvSpPr/>
          <p:nvPr/>
        </p:nvSpPr>
        <p:spPr>
          <a:xfrm>
            <a:off x="556121" y="3915199"/>
            <a:ext cx="5829300" cy="2892922"/>
          </a:xfrm>
          <a:prstGeom prst="horizontalScroll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Vykdant</a:t>
            </a:r>
            <a:r>
              <a:rPr lang="lt-LT" sz="2000" u="sng" dirty="0">
                <a:solidFill>
                  <a:schemeClr val="tx1"/>
                </a:solidFill>
              </a:rPr>
              <a:t> </a:t>
            </a:r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priemones</a:t>
            </a:r>
            <a:r>
              <a:rPr lang="lt-LT" sz="20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Kultūros įstaigų scenų įrengimas/ modernizavimas, garso ir šviesos įrangos įsigijimas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Kultūros paslaugų ir produktų kūrimas ir plėtra (prioritetą teikiant mobilioms paslaugoms)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Kultūros paslaugų, skirtų įvairioms socialinėms grupėms didinimas</a:t>
            </a:r>
          </a:p>
          <a:p>
            <a:pPr marL="171450" indent="-1714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lt-LT" sz="1400" dirty="0">
                <a:solidFill>
                  <a:schemeClr val="tx1"/>
                </a:solidFill>
              </a:rPr>
              <a:t>Tarptautiškumo, lygiavertės partnerystės skatinimas ir kt.</a:t>
            </a:r>
          </a:p>
        </p:txBody>
      </p:sp>
      <p:sp>
        <p:nvSpPr>
          <p:cNvPr id="10" name="Scroll: Vertical 9">
            <a:extLst>
              <a:ext uri="{FF2B5EF4-FFF2-40B4-BE49-F238E27FC236}">
                <a16:creationId xmlns="" xmlns:a16="http://schemas.microsoft.com/office/drawing/2014/main" id="{1D01B348-21AE-B836-49F1-49C7B5E117BA}"/>
              </a:ext>
            </a:extLst>
          </p:cNvPr>
          <p:cNvSpPr/>
          <p:nvPr/>
        </p:nvSpPr>
        <p:spPr>
          <a:xfrm>
            <a:off x="10173480" y="4312030"/>
            <a:ext cx="1723694" cy="1483080"/>
          </a:xfrm>
          <a:prstGeom prst="verticalScroll">
            <a:avLst/>
          </a:prstGeom>
          <a:solidFill>
            <a:srgbClr val="FFCC37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sz="2000" b="1" u="sng" dirty="0">
              <a:solidFill>
                <a:schemeClr val="tx1"/>
              </a:solidFill>
            </a:endParaRPr>
          </a:p>
          <a:p>
            <a:pPr algn="ctr"/>
            <a:r>
              <a:rPr lang="lt-LT" sz="1400" u="sng" dirty="0">
                <a:solidFill>
                  <a:schemeClr val="tx1"/>
                </a:solidFill>
              </a:rPr>
              <a:t>Įgyvendinant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lt-LT" sz="2000" b="1" u="sng" dirty="0">
                <a:solidFill>
                  <a:schemeClr val="tx1"/>
                </a:solidFill>
              </a:rPr>
              <a:t> </a:t>
            </a:r>
            <a:r>
              <a:rPr lang="lt-LT" sz="1400" u="sng" dirty="0">
                <a:solidFill>
                  <a:schemeClr val="tx1"/>
                </a:solidFill>
              </a:rPr>
              <a:t>uždavinius</a:t>
            </a:r>
          </a:p>
          <a:p>
            <a:pPr algn="ctr"/>
            <a:endParaRPr lang="en-US" dirty="0"/>
          </a:p>
        </p:txBody>
      </p:sp>
      <p:sp>
        <p:nvSpPr>
          <p:cNvPr id="11" name="Explosion: 14 Points 10">
            <a:extLst>
              <a:ext uri="{FF2B5EF4-FFF2-40B4-BE49-F238E27FC236}">
                <a16:creationId xmlns="" xmlns:a16="http://schemas.microsoft.com/office/drawing/2014/main" id="{EA13A830-C27C-BD23-10C7-5445647AC00D}"/>
              </a:ext>
            </a:extLst>
          </p:cNvPr>
          <p:cNvSpPr/>
          <p:nvPr/>
        </p:nvSpPr>
        <p:spPr>
          <a:xfrm>
            <a:off x="6555054" y="4039116"/>
            <a:ext cx="3831542" cy="2353675"/>
          </a:xfrm>
          <a:prstGeom prst="irregularSeal2">
            <a:avLst/>
          </a:prstGeom>
          <a:solidFill>
            <a:srgbClr val="FFCC3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u="sng" dirty="0">
                <a:solidFill>
                  <a:schemeClr val="tx1"/>
                </a:solidFill>
              </a:rPr>
              <a:t>Investuojant </a:t>
            </a:r>
          </a:p>
          <a:p>
            <a:pPr algn="ctr"/>
            <a:r>
              <a:rPr lang="lt-LT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mln. EUR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</a:t>
            </a:r>
            <a:r>
              <a:rPr lang="lt-LT" sz="1600" i="1" dirty="0">
                <a:solidFill>
                  <a:schemeClr val="tx1"/>
                </a:solidFill>
              </a:rPr>
              <a:t>per 8 metus)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="" xmlns:a16="http://schemas.microsoft.com/office/drawing/2014/main" id="{9DD1251E-7D9C-EFCA-5E67-2093ABF7D3D2}"/>
              </a:ext>
            </a:extLst>
          </p:cNvPr>
          <p:cNvSpPr/>
          <p:nvPr/>
        </p:nvSpPr>
        <p:spPr>
          <a:xfrm rot="3129618">
            <a:off x="6395729" y="3712811"/>
            <a:ext cx="473074" cy="426495"/>
          </a:xfrm>
          <a:prstGeom prst="downArrow">
            <a:avLst/>
          </a:prstGeom>
          <a:solidFill>
            <a:srgbClr val="0044D2"/>
          </a:solidFill>
          <a:ln>
            <a:solidFill>
              <a:srgbClr val="0044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1969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5" grpId="0"/>
      <p:bldP spid="6" grpId="0"/>
      <p:bldP spid="9" grpId="0" animBg="1"/>
      <p:bldP spid="24" grpId="0"/>
      <p:bldP spid="25" grpId="0" animBg="1"/>
      <p:bldP spid="33" grpId="0" animBg="1"/>
      <p:bldP spid="35" grpId="0" animBg="1"/>
      <p:bldP spid="10" grpId="0" animBg="1"/>
      <p:bldP spid="11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okiskis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4D2"/>
      </a:accent1>
      <a:accent2>
        <a:srgbClr val="FF1D5A"/>
      </a:accent2>
      <a:accent3>
        <a:srgbClr val="FFCC37"/>
      </a:accent3>
      <a:accent4>
        <a:srgbClr val="668EE4"/>
      </a:accent4>
      <a:accent5>
        <a:srgbClr val="FFA4BD"/>
      </a:accent5>
      <a:accent6>
        <a:srgbClr val="FFEBAE"/>
      </a:accent6>
      <a:hlink>
        <a:srgbClr val="0044D2"/>
      </a:hlink>
      <a:folHlink>
        <a:srgbClr val="668EE4"/>
      </a:folHlink>
    </a:clrScheme>
    <a:fontScheme name="Rokiškis">
      <a:majorFont>
        <a:latin typeface="Antipo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1869</Words>
  <Application>Microsoft Office PowerPoint</Application>
  <PresentationFormat>Plačiaekranė</PresentationFormat>
  <Paragraphs>365</Paragraphs>
  <Slides>20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8" baseType="lpstr">
      <vt:lpstr>Antipol</vt:lpstr>
      <vt:lpstr>Arabic Typesetting</vt:lpstr>
      <vt:lpstr>Arial</vt:lpstr>
      <vt:lpstr>Calibri</vt:lpstr>
      <vt:lpstr>Cambria</vt:lpstr>
      <vt:lpstr>Times New Roman</vt:lpstr>
      <vt:lpstr>Wingdings</vt:lpstr>
      <vt:lpstr>Office Theme</vt:lpstr>
      <vt:lpstr>ROKIŠKIO RAJONO SAVIVALDYBĖS STRATEGINIS PLĖTROS PLANAS IKI 2030 M.</vt:lpstr>
      <vt:lpstr>SPP RENGIMO PROCESAS:</vt:lpstr>
      <vt:lpstr>DARBO GRUPĖS</vt:lpstr>
      <vt:lpstr>ROKIŠKIO SPP IKI 2030 METŲ IŠŠŪKIAI IR DARBAI</vt:lpstr>
      <vt:lpstr>„PowerPoint“ pateiktis</vt:lpstr>
      <vt:lpstr>PROBLEMA</vt:lpstr>
      <vt:lpstr>PROBLEMA</vt:lpstr>
      <vt:lpstr>PROBLEMA</vt:lpstr>
      <vt:lpstr>PROBLEMA</vt:lpstr>
      <vt:lpstr>PROBLEMA</vt:lpstr>
      <vt:lpstr>PROBLEMA</vt:lpstr>
      <vt:lpstr>PROBLEMA</vt:lpstr>
      <vt:lpstr>PROBLEMA</vt:lpstr>
      <vt:lpstr>PROBLEMA</vt:lpstr>
      <vt:lpstr>PROBLEMA</vt:lpstr>
      <vt:lpstr>PROBLEMA</vt:lpstr>
      <vt:lpstr>PROBLEMA</vt:lpstr>
      <vt:lpstr>ROKIŠKIO SPP 2030 SKAIČIAIS</vt:lpstr>
      <vt:lpstr>ROKIŠKIO SPP 2030 SKAIČIAIS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EZCO Creative</dc:creator>
  <cp:lastModifiedBy>Jurgita Blaževičiūtė</cp:lastModifiedBy>
  <cp:revision>36</cp:revision>
  <cp:lastPrinted>2023-01-24T08:12:48Z</cp:lastPrinted>
  <dcterms:created xsi:type="dcterms:W3CDTF">2021-12-08T13:44:32Z</dcterms:created>
  <dcterms:modified xsi:type="dcterms:W3CDTF">2023-01-26T13:22:52Z</dcterms:modified>
</cp:coreProperties>
</file>